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1"/>
  </p:notesMasterIdLst>
  <p:sldIdLst>
    <p:sldId id="256" r:id="rId2"/>
    <p:sldId id="257" r:id="rId3"/>
    <p:sldId id="281" r:id="rId4"/>
    <p:sldId id="308" r:id="rId5"/>
    <p:sldId id="309" r:id="rId6"/>
    <p:sldId id="310" r:id="rId7"/>
    <p:sldId id="311" r:id="rId8"/>
    <p:sldId id="307" r:id="rId9"/>
    <p:sldId id="282" r:id="rId10"/>
    <p:sldId id="289" r:id="rId11"/>
    <p:sldId id="290" r:id="rId12"/>
    <p:sldId id="291" r:id="rId13"/>
    <p:sldId id="298" r:id="rId14"/>
    <p:sldId id="288" r:id="rId15"/>
    <p:sldId id="258" r:id="rId16"/>
    <p:sldId id="259" r:id="rId17"/>
    <p:sldId id="260" r:id="rId18"/>
    <p:sldId id="277" r:id="rId19"/>
    <p:sldId id="300" r:id="rId20"/>
    <p:sldId id="301" r:id="rId21"/>
    <p:sldId id="299" r:id="rId22"/>
    <p:sldId id="275" r:id="rId23"/>
    <p:sldId id="276" r:id="rId24"/>
    <p:sldId id="273" r:id="rId25"/>
    <p:sldId id="274" r:id="rId26"/>
    <p:sldId id="314" r:id="rId27"/>
    <p:sldId id="302" r:id="rId28"/>
    <p:sldId id="315" r:id="rId29"/>
    <p:sldId id="316" r:id="rId30"/>
  </p:sldIdLst>
  <p:sldSz cx="9144000" cy="6858000" type="screen4x3"/>
  <p:notesSz cx="6858000" cy="9144000"/>
  <p:defaultTextStyle>
    <a:lvl1pPr>
      <a:defRPr>
        <a:latin typeface="Arial"/>
        <a:ea typeface="Arial"/>
        <a:cs typeface="Arial"/>
        <a:sym typeface="Arial"/>
      </a:defRPr>
    </a:lvl1pPr>
    <a:lvl2pPr indent="457200">
      <a:defRPr>
        <a:latin typeface="Arial"/>
        <a:ea typeface="Arial"/>
        <a:cs typeface="Arial"/>
        <a:sym typeface="Arial"/>
      </a:defRPr>
    </a:lvl2pPr>
    <a:lvl3pPr indent="914400">
      <a:defRPr>
        <a:latin typeface="Arial"/>
        <a:ea typeface="Arial"/>
        <a:cs typeface="Arial"/>
        <a:sym typeface="Arial"/>
      </a:defRPr>
    </a:lvl3pPr>
    <a:lvl4pPr indent="1371600">
      <a:defRPr>
        <a:latin typeface="Arial"/>
        <a:ea typeface="Arial"/>
        <a:cs typeface="Arial"/>
        <a:sym typeface="Arial"/>
      </a:defRPr>
    </a:lvl4pPr>
    <a:lvl5pPr indent="1828800">
      <a:defRPr>
        <a:latin typeface="Arial"/>
        <a:ea typeface="Arial"/>
        <a:cs typeface="Arial"/>
        <a:sym typeface="Arial"/>
      </a:defRPr>
    </a:lvl5pPr>
    <a:lvl6pPr indent="2286000">
      <a:defRPr>
        <a:latin typeface="Arial"/>
        <a:ea typeface="Arial"/>
        <a:cs typeface="Arial"/>
        <a:sym typeface="Arial"/>
      </a:defRPr>
    </a:lvl6pPr>
    <a:lvl7pPr indent="2743200">
      <a:defRPr>
        <a:latin typeface="Arial"/>
        <a:ea typeface="Arial"/>
        <a:cs typeface="Arial"/>
        <a:sym typeface="Arial"/>
      </a:defRPr>
    </a:lvl7pPr>
    <a:lvl8pPr indent="3200400">
      <a:defRPr>
        <a:latin typeface="Arial"/>
        <a:ea typeface="Arial"/>
        <a:cs typeface="Arial"/>
        <a:sym typeface="Arial"/>
      </a:defRPr>
    </a:lvl8pPr>
    <a:lvl9pPr indent="3657600">
      <a:defRPr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E2A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n" i="on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n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4F81BD"/>
          </a:solidFill>
        </a:fill>
      </a:tcStyle>
    </a:firstCol>
    <a:lastRow>
      <a:tcTxStyle b="on" i="on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4F81BD"/>
          </a:solidFill>
        </a:fill>
      </a:tcStyle>
    </a:lastRow>
    <a:firstRow>
      <a:tcTxStyle b="on" i="on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4F81BD"/>
          </a:solidFill>
        </a:fill>
      </a:tcStyle>
    </a:firstRow>
  </a:tblStyle>
  <a:tblStyle styleId="{C7B018BB-80A7-4F77-B60F-C8B233D01FF8}" styleName="">
    <a:tblBg/>
    <a:wholeTbl>
      <a:tcTxStyle b="on" i="on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n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9BBB59"/>
          </a:solidFill>
        </a:fill>
      </a:tcStyle>
    </a:firstCol>
    <a:lastRow>
      <a:tcTxStyle b="on" i="on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9BBB59"/>
          </a:solidFill>
        </a:fill>
      </a:tcStyle>
    </a:lastRow>
    <a:firstRow>
      <a:tcTxStyle b="on" i="on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9BBB59"/>
          </a:solidFill>
        </a:fill>
      </a:tcStyle>
    </a:firstRow>
  </a:tblStyle>
  <a:tblStyle styleId="{EEE7283C-3CF3-47DC-8721-378D4A62B228}" styleName="">
    <a:tblBg/>
    <a:wholeTbl>
      <a:tcTxStyle b="on" i="on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n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79646"/>
          </a:solidFill>
        </a:fill>
      </a:tcStyle>
    </a:firstCol>
    <a:lastRow>
      <a:tcTxStyle b="on" i="on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79646"/>
          </a:solidFill>
        </a:fill>
      </a:tcStyle>
    </a:lastRow>
    <a:firstRow>
      <a:tcTxStyle b="on" i="on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79646"/>
          </a:solidFill>
        </a:fill>
      </a:tcStyle>
    </a:firstRow>
  </a:tblStyle>
  <a:tblStyle styleId="{CF821DB8-F4EB-4A41-A1BA-3FCAFE7338EE}" styleName="">
    <a:tblBg/>
    <a:wholeTbl>
      <a:tcTxStyle b="on" i="on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F81BD"/>
          </a:solidFill>
        </a:fill>
      </a:tcStyle>
    </a:firstCol>
    <a:lastRow>
      <a:tcTxStyle b="on" i="on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n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F81BD"/>
          </a:solidFill>
        </a:fill>
      </a:tcStyle>
    </a:firstRow>
  </a:tblStyle>
  <a:tblStyle styleId="{33BA23B1-9221-436E-865A-0063620EA4FD}" styleName="">
    <a:tblBg/>
    <a:wholeTbl>
      <a:tcTxStyle b="on" i="on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n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firstCol>
    <a:lastRow>
      <a:tcTxStyle b="on" i="on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lastRow>
    <a:firstRow>
      <a:tcTxStyle b="on" i="on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firstRow>
  </a:tblStyle>
  <a:tblStyle styleId="{2708684C-4D16-4618-839F-0558EEFCDFE6}" styleName="">
    <a:tblBg/>
    <a:wholeTbl>
      <a:tcTxStyle b="on" i="on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n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lastRow>
    <a:firstRow>
      <a:tcTxStyle b="on" i="on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45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Shape 11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112" name="Shape 112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</p:spTree>
    <p:extLst>
      <p:ext uri="{BB962C8B-B14F-4D97-AF65-F5344CB8AC3E}">
        <p14:creationId xmlns:p14="http://schemas.microsoft.com/office/powerpoint/2010/main" val="3976760243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1pPr>
    <a:lvl2pPr indent="2286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2pPr>
    <a:lvl3pPr indent="4572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3pPr>
    <a:lvl4pPr indent="6858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4pPr>
    <a:lvl5pPr indent="9144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5pPr>
    <a:lvl6pPr indent="11430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6pPr>
    <a:lvl7pPr indent="13716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7pPr>
    <a:lvl8pPr indent="16002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8pPr>
    <a:lvl9pPr indent="18288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 Slide">
    <p:bg>
      <p:bgPr>
        <a:blipFill rotWithShape="1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4 Content">
    <p:bg>
      <p:bgPr>
        <a:blipFill rotWithShape="1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>
            <a:spLocks noGrp="1"/>
          </p:cNvSpPr>
          <p:nvPr>
            <p:ph type="title"/>
          </p:nvPr>
        </p:nvSpPr>
        <p:spPr>
          <a:xfrm>
            <a:off x="457200" y="91799"/>
            <a:ext cx="8229241" cy="150840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 defTabSz="914400">
              <a:defRPr sz="1800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t>Texto do Título</a:t>
            </a:r>
          </a:p>
        </p:txBody>
      </p:sp>
      <p:sp>
        <p:nvSpPr>
          <p:cNvPr id="33" name="Shape 3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15800" cy="422226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 defTabSz="914400">
              <a:spcBef>
                <a:spcPts val="0"/>
              </a:spcBef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1pPr>
            <a:lvl2pPr indent="0" algn="l" defTabSz="914400">
              <a:spcBef>
                <a:spcPts val="0"/>
              </a:spcBef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2pPr>
            <a:lvl3pPr indent="0" algn="l" defTabSz="914400">
              <a:spcBef>
                <a:spcPts val="0"/>
              </a:spcBef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3pPr>
            <a:lvl4pPr indent="0" algn="l" defTabSz="914400">
              <a:spcBef>
                <a:spcPts val="0"/>
              </a:spcBef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4pPr>
            <a:lvl5pPr indent="0" algn="l" defTabSz="914400">
              <a:spcBef>
                <a:spcPts val="0"/>
              </a:spcBef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5pPr>
          </a:lstStyle>
          <a:p>
            <a:pPr lvl="0"/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6 Content">
    <p:bg>
      <p:bgPr>
        <a:blipFill rotWithShape="1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35"/>
          <p:cNvSpPr>
            <a:spLocks noGrp="1"/>
          </p:cNvSpPr>
          <p:nvPr>
            <p:ph type="title"/>
          </p:nvPr>
        </p:nvSpPr>
        <p:spPr>
          <a:xfrm>
            <a:off x="457200" y="91799"/>
            <a:ext cx="8229241" cy="150840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 defTabSz="914400">
              <a:defRPr sz="1800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t>Texto do Título</a:t>
            </a:r>
          </a:p>
        </p:txBody>
      </p:sp>
      <p:sp>
        <p:nvSpPr>
          <p:cNvPr id="36" name="Shape 36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241" cy="52578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 defTabSz="914400">
              <a:spcBef>
                <a:spcPts val="0"/>
              </a:spcBef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1pPr>
            <a:lvl2pPr indent="0" algn="l" defTabSz="914400">
              <a:spcBef>
                <a:spcPts val="0"/>
              </a:spcBef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2pPr>
            <a:lvl3pPr indent="0" algn="l" defTabSz="914400">
              <a:spcBef>
                <a:spcPts val="0"/>
              </a:spcBef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3pPr>
            <a:lvl4pPr indent="0" algn="l" defTabSz="914400">
              <a:spcBef>
                <a:spcPts val="0"/>
              </a:spcBef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4pPr>
            <a:lvl5pPr indent="0" algn="l" defTabSz="914400">
              <a:spcBef>
                <a:spcPts val="0"/>
              </a:spcBef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5pPr>
          </a:lstStyle>
          <a:p>
            <a:pPr lvl="0"/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pic>
        <p:nvPicPr>
          <p:cNvPr id="37" name="image2.png"/>
          <p:cNvPicPr/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1276920" y="1600200"/>
            <a:ext cx="6589081" cy="5257440"/>
          </a:xfrm>
          <a:prstGeom prst="rect">
            <a:avLst/>
          </a:prstGeom>
          <a:ln w="12700">
            <a:miter lim="400000"/>
          </a:ln>
        </p:spPr>
      </p:pic>
      <p:pic>
        <p:nvPicPr>
          <p:cNvPr id="38" name="image2.png"/>
          <p:cNvPicPr/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1276920" y="1600200"/>
            <a:ext cx="6589081" cy="525744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 Slide">
    <p:bg>
      <p:bgPr>
        <a:blipFill rotWithShape="1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bg>
      <p:bgPr>
        <a:blipFill rotWithShape="1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1"/>
          <p:cNvSpPr>
            <a:spLocks noGrp="1"/>
          </p:cNvSpPr>
          <p:nvPr>
            <p:ph type="title"/>
          </p:nvPr>
        </p:nvSpPr>
        <p:spPr>
          <a:xfrm>
            <a:off x="457200" y="91801"/>
            <a:ext cx="8229241" cy="150839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 defTabSz="914400">
              <a:defRPr sz="1800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t>Texto do Título</a:t>
            </a:r>
          </a:p>
        </p:txBody>
      </p:sp>
      <p:sp>
        <p:nvSpPr>
          <p:cNvPr id="42" name="Shape 42"/>
          <p:cNvSpPr>
            <a:spLocks noGrp="1"/>
          </p:cNvSpPr>
          <p:nvPr>
            <p:ph type="body" idx="1"/>
          </p:nvPr>
        </p:nvSpPr>
        <p:spPr>
          <a:xfrm>
            <a:off x="457200" y="1600198"/>
            <a:ext cx="8229241" cy="5257444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l" defTabSz="914400">
              <a:spcBef>
                <a:spcPts val="0"/>
              </a:spcBef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1pPr>
            <a:lvl2pPr indent="0" algn="l" defTabSz="914400">
              <a:spcBef>
                <a:spcPts val="0"/>
              </a:spcBef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2pPr>
            <a:lvl3pPr indent="0" algn="l" defTabSz="914400">
              <a:spcBef>
                <a:spcPts val="0"/>
              </a:spcBef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3pPr>
            <a:lvl4pPr indent="0" algn="l" defTabSz="914400">
              <a:spcBef>
                <a:spcPts val="0"/>
              </a:spcBef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4pPr>
            <a:lvl5pPr indent="0" algn="l" defTabSz="914400">
              <a:spcBef>
                <a:spcPts val="0"/>
              </a:spcBef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5pPr>
          </a:lstStyle>
          <a:p>
            <a:pPr lvl="0"/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Content">
    <p:bg>
      <p:bgPr>
        <a:blipFill rotWithShape="1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>
            <a:spLocks noGrp="1"/>
          </p:cNvSpPr>
          <p:nvPr>
            <p:ph type="title"/>
          </p:nvPr>
        </p:nvSpPr>
        <p:spPr>
          <a:xfrm>
            <a:off x="457200" y="91799"/>
            <a:ext cx="8229241" cy="150840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 defTabSz="914400">
              <a:defRPr sz="1800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t>Texto do Título</a:t>
            </a:r>
          </a:p>
        </p:txBody>
      </p:sp>
      <p:sp>
        <p:nvSpPr>
          <p:cNvPr id="45" name="Shape 45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241" cy="52578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 defTabSz="914400">
              <a:spcBef>
                <a:spcPts val="0"/>
              </a:spcBef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1pPr>
            <a:lvl2pPr indent="0" algn="l" defTabSz="914400">
              <a:spcBef>
                <a:spcPts val="0"/>
              </a:spcBef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2pPr>
            <a:lvl3pPr indent="0" algn="l" defTabSz="914400">
              <a:spcBef>
                <a:spcPts val="0"/>
              </a:spcBef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3pPr>
            <a:lvl4pPr indent="0" algn="l" defTabSz="914400">
              <a:spcBef>
                <a:spcPts val="0"/>
              </a:spcBef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4pPr>
            <a:lvl5pPr indent="0" algn="l" defTabSz="914400">
              <a:spcBef>
                <a:spcPts val="0"/>
              </a:spcBef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5pPr>
          </a:lstStyle>
          <a:p>
            <a:pPr lvl="0"/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2 Content">
    <p:bg>
      <p:bgPr>
        <a:blipFill rotWithShape="1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hape 47"/>
          <p:cNvSpPr>
            <a:spLocks noGrp="1"/>
          </p:cNvSpPr>
          <p:nvPr>
            <p:ph type="title"/>
          </p:nvPr>
        </p:nvSpPr>
        <p:spPr>
          <a:xfrm>
            <a:off x="457200" y="91799"/>
            <a:ext cx="8229241" cy="150840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 defTabSz="914400">
              <a:defRPr sz="1800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t>Texto do Título</a:t>
            </a:r>
          </a:p>
        </p:txBody>
      </p:sp>
      <p:sp>
        <p:nvSpPr>
          <p:cNvPr id="48" name="Shape 48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15800" cy="52578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 defTabSz="914400">
              <a:spcBef>
                <a:spcPts val="0"/>
              </a:spcBef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1pPr>
            <a:lvl2pPr indent="0" algn="l" defTabSz="914400">
              <a:spcBef>
                <a:spcPts val="0"/>
              </a:spcBef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2pPr>
            <a:lvl3pPr indent="0" algn="l" defTabSz="914400">
              <a:spcBef>
                <a:spcPts val="0"/>
              </a:spcBef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3pPr>
            <a:lvl4pPr indent="0" algn="l" defTabSz="914400">
              <a:spcBef>
                <a:spcPts val="0"/>
              </a:spcBef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4pPr>
            <a:lvl5pPr indent="0" algn="l" defTabSz="914400">
              <a:spcBef>
                <a:spcPts val="0"/>
              </a:spcBef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5pPr>
          </a:lstStyle>
          <a:p>
            <a:pPr lvl="0"/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bg>
      <p:bgPr>
        <a:blipFill rotWithShape="1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>
            <a:spLocks noGrp="1"/>
          </p:cNvSpPr>
          <p:nvPr>
            <p:ph type="title"/>
          </p:nvPr>
        </p:nvSpPr>
        <p:spPr>
          <a:xfrm>
            <a:off x="457200" y="91799"/>
            <a:ext cx="8229241" cy="150840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 defTabSz="914400">
              <a:defRPr sz="1800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t>Texto do Título</a:t>
            </a:r>
          </a:p>
        </p:txBody>
      </p:sp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entered Text">
    <p:bg>
      <p:bgPr>
        <a:blipFill rotWithShape="1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>
            <a:spLocks noGrp="1"/>
          </p:cNvSpPr>
          <p:nvPr>
            <p:ph type="body" idx="1"/>
          </p:nvPr>
        </p:nvSpPr>
        <p:spPr>
          <a:xfrm>
            <a:off x="457200" y="92159"/>
            <a:ext cx="8229241" cy="6990121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l" defTabSz="914400">
              <a:spcBef>
                <a:spcPts val="0"/>
              </a:spcBef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1pPr>
            <a:lvl2pPr indent="0" algn="l" defTabSz="914400">
              <a:spcBef>
                <a:spcPts val="0"/>
              </a:spcBef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2pPr>
            <a:lvl3pPr indent="0" algn="l" defTabSz="914400">
              <a:spcBef>
                <a:spcPts val="0"/>
              </a:spcBef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3pPr>
            <a:lvl4pPr indent="0" algn="l" defTabSz="914400">
              <a:spcBef>
                <a:spcPts val="0"/>
              </a:spcBef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4pPr>
            <a:lvl5pPr indent="0" algn="l" defTabSz="914400">
              <a:spcBef>
                <a:spcPts val="0"/>
              </a:spcBef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5pPr>
          </a:lstStyle>
          <a:p>
            <a:pPr lvl="0"/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</p:spTree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2 Content and Content">
    <p:bg>
      <p:bgPr>
        <a:blipFill rotWithShape="1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>
            <a:spLocks noGrp="1"/>
          </p:cNvSpPr>
          <p:nvPr>
            <p:ph type="title"/>
          </p:nvPr>
        </p:nvSpPr>
        <p:spPr>
          <a:xfrm>
            <a:off x="457200" y="91799"/>
            <a:ext cx="8229241" cy="150840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 defTabSz="914400">
              <a:defRPr sz="1800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t>Texto do Título</a:t>
            </a:r>
          </a:p>
        </p:txBody>
      </p:sp>
      <p:sp>
        <p:nvSpPr>
          <p:cNvPr id="55" name="Shape 55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15800" cy="422226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 defTabSz="914400">
              <a:spcBef>
                <a:spcPts val="0"/>
              </a:spcBef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1pPr>
            <a:lvl2pPr indent="0" algn="l" defTabSz="914400">
              <a:spcBef>
                <a:spcPts val="0"/>
              </a:spcBef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2pPr>
            <a:lvl3pPr indent="0" algn="l" defTabSz="914400">
              <a:spcBef>
                <a:spcPts val="0"/>
              </a:spcBef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3pPr>
            <a:lvl4pPr indent="0" algn="l" defTabSz="914400">
              <a:spcBef>
                <a:spcPts val="0"/>
              </a:spcBef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4pPr>
            <a:lvl5pPr indent="0" algn="l" defTabSz="914400">
              <a:spcBef>
                <a:spcPts val="0"/>
              </a:spcBef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5pPr>
          </a:lstStyle>
          <a:p>
            <a:pPr lvl="0"/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</p:spTree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Content and 2 Content">
    <p:bg>
      <p:bgPr>
        <a:blipFill rotWithShape="1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>
            <a:spLocks noGrp="1"/>
          </p:cNvSpPr>
          <p:nvPr>
            <p:ph type="title"/>
          </p:nvPr>
        </p:nvSpPr>
        <p:spPr>
          <a:xfrm>
            <a:off x="457200" y="91799"/>
            <a:ext cx="8229241" cy="150840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 defTabSz="914400">
              <a:defRPr sz="1800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t>Texto do Título</a:t>
            </a:r>
          </a:p>
        </p:txBody>
      </p:sp>
      <p:sp>
        <p:nvSpPr>
          <p:cNvPr id="58" name="Shape 58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15800" cy="52578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 defTabSz="914400">
              <a:spcBef>
                <a:spcPts val="0"/>
              </a:spcBef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1pPr>
            <a:lvl2pPr indent="0" algn="l" defTabSz="914400">
              <a:spcBef>
                <a:spcPts val="0"/>
              </a:spcBef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2pPr>
            <a:lvl3pPr indent="0" algn="l" defTabSz="914400">
              <a:spcBef>
                <a:spcPts val="0"/>
              </a:spcBef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3pPr>
            <a:lvl4pPr indent="0" algn="l" defTabSz="914400">
              <a:spcBef>
                <a:spcPts val="0"/>
              </a:spcBef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4pPr>
            <a:lvl5pPr indent="0" algn="l" defTabSz="914400">
              <a:spcBef>
                <a:spcPts val="0"/>
              </a:spcBef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5pPr>
          </a:lstStyle>
          <a:p>
            <a:pPr lvl="0"/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bg>
      <p:bgPr>
        <a:blipFill rotWithShape="1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7"/>
          <p:cNvSpPr>
            <a:spLocks noGrp="1"/>
          </p:cNvSpPr>
          <p:nvPr>
            <p:ph type="title"/>
          </p:nvPr>
        </p:nvSpPr>
        <p:spPr>
          <a:xfrm>
            <a:off x="457200" y="91801"/>
            <a:ext cx="8229241" cy="150839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 defTabSz="914400">
              <a:defRPr sz="1800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rPr dirty="0" err="1"/>
              <a:t>Texto</a:t>
            </a:r>
            <a:r>
              <a:rPr dirty="0"/>
              <a:t> do </a:t>
            </a:r>
            <a:r>
              <a:rPr dirty="0" err="1"/>
              <a:t>Título</a:t>
            </a:r>
            <a:endParaRPr dirty="0"/>
          </a:p>
        </p:txBody>
      </p:sp>
      <p:sp>
        <p:nvSpPr>
          <p:cNvPr id="8" name="Shape 8"/>
          <p:cNvSpPr>
            <a:spLocks noGrp="1"/>
          </p:cNvSpPr>
          <p:nvPr>
            <p:ph type="body" idx="1"/>
          </p:nvPr>
        </p:nvSpPr>
        <p:spPr>
          <a:xfrm>
            <a:off x="457200" y="1600198"/>
            <a:ext cx="8229241" cy="5257444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l" defTabSz="914400">
              <a:spcBef>
                <a:spcPts val="0"/>
              </a:spcBef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1pPr>
            <a:lvl2pPr indent="0" algn="l" defTabSz="914400">
              <a:spcBef>
                <a:spcPts val="0"/>
              </a:spcBef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2pPr>
            <a:lvl3pPr indent="0" algn="l" defTabSz="914400">
              <a:spcBef>
                <a:spcPts val="0"/>
              </a:spcBef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3pPr>
            <a:lvl4pPr indent="0" algn="l" defTabSz="914400">
              <a:spcBef>
                <a:spcPts val="0"/>
              </a:spcBef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4pPr>
            <a:lvl5pPr indent="0" algn="l" defTabSz="914400">
              <a:spcBef>
                <a:spcPts val="0"/>
              </a:spcBef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5pPr>
          </a:lstStyle>
          <a:p>
            <a:pPr lvl="0"/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</p:spTree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2 Content over Content">
    <p:bg>
      <p:bgPr>
        <a:blipFill rotWithShape="1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hape 60"/>
          <p:cNvSpPr>
            <a:spLocks noGrp="1"/>
          </p:cNvSpPr>
          <p:nvPr>
            <p:ph type="title"/>
          </p:nvPr>
        </p:nvSpPr>
        <p:spPr>
          <a:xfrm>
            <a:off x="457200" y="91799"/>
            <a:ext cx="8229241" cy="150840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 defTabSz="914400">
              <a:defRPr sz="1800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t>Texto do Título</a:t>
            </a:r>
          </a:p>
        </p:txBody>
      </p:sp>
      <p:sp>
        <p:nvSpPr>
          <p:cNvPr id="61" name="Shape 61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15800" cy="422226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 defTabSz="914400">
              <a:spcBef>
                <a:spcPts val="0"/>
              </a:spcBef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1pPr>
            <a:lvl2pPr indent="0" algn="l" defTabSz="914400">
              <a:spcBef>
                <a:spcPts val="0"/>
              </a:spcBef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2pPr>
            <a:lvl3pPr indent="0" algn="l" defTabSz="914400">
              <a:spcBef>
                <a:spcPts val="0"/>
              </a:spcBef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3pPr>
            <a:lvl4pPr indent="0" algn="l" defTabSz="914400">
              <a:spcBef>
                <a:spcPts val="0"/>
              </a:spcBef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4pPr>
            <a:lvl5pPr indent="0" algn="l" defTabSz="914400">
              <a:spcBef>
                <a:spcPts val="0"/>
              </a:spcBef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5pPr>
          </a:lstStyle>
          <a:p>
            <a:pPr lvl="0"/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</p:spTree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Content over Content">
    <p:bg>
      <p:bgPr>
        <a:blipFill rotWithShape="1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hape 63"/>
          <p:cNvSpPr>
            <a:spLocks noGrp="1"/>
          </p:cNvSpPr>
          <p:nvPr>
            <p:ph type="title"/>
          </p:nvPr>
        </p:nvSpPr>
        <p:spPr>
          <a:xfrm>
            <a:off x="457200" y="91799"/>
            <a:ext cx="8229241" cy="150840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 defTabSz="914400">
              <a:defRPr sz="1800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t>Texto do Título</a:t>
            </a:r>
          </a:p>
        </p:txBody>
      </p:sp>
      <p:sp>
        <p:nvSpPr>
          <p:cNvPr id="64" name="Shape 64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241" cy="422226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 defTabSz="914400">
              <a:spcBef>
                <a:spcPts val="0"/>
              </a:spcBef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1pPr>
            <a:lvl2pPr indent="0" algn="l" defTabSz="914400">
              <a:spcBef>
                <a:spcPts val="0"/>
              </a:spcBef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2pPr>
            <a:lvl3pPr indent="0" algn="l" defTabSz="914400">
              <a:spcBef>
                <a:spcPts val="0"/>
              </a:spcBef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3pPr>
            <a:lvl4pPr indent="0" algn="l" defTabSz="914400">
              <a:spcBef>
                <a:spcPts val="0"/>
              </a:spcBef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4pPr>
            <a:lvl5pPr indent="0" algn="l" defTabSz="914400">
              <a:spcBef>
                <a:spcPts val="0"/>
              </a:spcBef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5pPr>
          </a:lstStyle>
          <a:p>
            <a:pPr lvl="0"/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</p:spTree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4 Content">
    <p:bg>
      <p:bgPr>
        <a:blipFill rotWithShape="1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>
            <a:spLocks noGrp="1"/>
          </p:cNvSpPr>
          <p:nvPr>
            <p:ph type="title"/>
          </p:nvPr>
        </p:nvSpPr>
        <p:spPr>
          <a:xfrm>
            <a:off x="457200" y="91799"/>
            <a:ext cx="8229241" cy="150840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 defTabSz="914400">
              <a:defRPr sz="1800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t>Texto do Título</a:t>
            </a:r>
          </a:p>
        </p:txBody>
      </p:sp>
      <p:sp>
        <p:nvSpPr>
          <p:cNvPr id="67" name="Shape 67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15800" cy="422226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 defTabSz="914400">
              <a:spcBef>
                <a:spcPts val="0"/>
              </a:spcBef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1pPr>
            <a:lvl2pPr indent="0" algn="l" defTabSz="914400">
              <a:spcBef>
                <a:spcPts val="0"/>
              </a:spcBef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2pPr>
            <a:lvl3pPr indent="0" algn="l" defTabSz="914400">
              <a:spcBef>
                <a:spcPts val="0"/>
              </a:spcBef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3pPr>
            <a:lvl4pPr indent="0" algn="l" defTabSz="914400">
              <a:spcBef>
                <a:spcPts val="0"/>
              </a:spcBef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4pPr>
            <a:lvl5pPr indent="0" algn="l" defTabSz="914400">
              <a:spcBef>
                <a:spcPts val="0"/>
              </a:spcBef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5pPr>
          </a:lstStyle>
          <a:p>
            <a:pPr lvl="0"/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</p:spTree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6 Content">
    <p:bg>
      <p:bgPr>
        <a:blipFill rotWithShape="1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>
            <a:spLocks noGrp="1"/>
          </p:cNvSpPr>
          <p:nvPr>
            <p:ph type="title"/>
          </p:nvPr>
        </p:nvSpPr>
        <p:spPr>
          <a:xfrm>
            <a:off x="457200" y="91799"/>
            <a:ext cx="8229241" cy="150840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 defTabSz="914400">
              <a:defRPr sz="1800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t>Texto do Título</a:t>
            </a:r>
          </a:p>
        </p:txBody>
      </p:sp>
      <p:sp>
        <p:nvSpPr>
          <p:cNvPr id="70" name="Shape 70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241" cy="52578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 defTabSz="914400">
              <a:spcBef>
                <a:spcPts val="0"/>
              </a:spcBef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1pPr>
            <a:lvl2pPr indent="0" algn="l" defTabSz="914400">
              <a:spcBef>
                <a:spcPts val="0"/>
              </a:spcBef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2pPr>
            <a:lvl3pPr indent="0" algn="l" defTabSz="914400">
              <a:spcBef>
                <a:spcPts val="0"/>
              </a:spcBef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3pPr>
            <a:lvl4pPr indent="0" algn="l" defTabSz="914400">
              <a:spcBef>
                <a:spcPts val="0"/>
              </a:spcBef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4pPr>
            <a:lvl5pPr indent="0" algn="l" defTabSz="914400">
              <a:spcBef>
                <a:spcPts val="0"/>
              </a:spcBef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5pPr>
          </a:lstStyle>
          <a:p>
            <a:pPr lvl="0"/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pic>
        <p:nvPicPr>
          <p:cNvPr id="71" name="image2.png"/>
          <p:cNvPicPr/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1276920" y="1600200"/>
            <a:ext cx="6589081" cy="5257440"/>
          </a:xfrm>
          <a:prstGeom prst="rect">
            <a:avLst/>
          </a:prstGeom>
          <a:ln w="12700">
            <a:miter lim="400000"/>
          </a:ln>
        </p:spPr>
      </p:pic>
      <p:pic>
        <p:nvPicPr>
          <p:cNvPr id="72" name="image2.png"/>
          <p:cNvPicPr/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1276920" y="1600200"/>
            <a:ext cx="6589081" cy="525744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 Slide">
    <p:bg>
      <p:bgPr>
        <a:blipFill rotWithShape="1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bg>
      <p:bgPr>
        <a:blipFill rotWithShape="1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>
            <a:spLocks noGrp="1"/>
          </p:cNvSpPr>
          <p:nvPr>
            <p:ph type="title"/>
          </p:nvPr>
        </p:nvSpPr>
        <p:spPr>
          <a:xfrm>
            <a:off x="457200" y="91801"/>
            <a:ext cx="8229241" cy="150839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 defTabSz="914400">
              <a:defRPr sz="1800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t>Texto do Título</a:t>
            </a:r>
          </a:p>
        </p:txBody>
      </p:sp>
      <p:sp>
        <p:nvSpPr>
          <p:cNvPr id="76" name="Shape 76"/>
          <p:cNvSpPr>
            <a:spLocks noGrp="1"/>
          </p:cNvSpPr>
          <p:nvPr>
            <p:ph type="body" idx="1"/>
          </p:nvPr>
        </p:nvSpPr>
        <p:spPr>
          <a:xfrm>
            <a:off x="457200" y="1600198"/>
            <a:ext cx="8229241" cy="5257444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l" defTabSz="914400">
              <a:spcBef>
                <a:spcPts val="0"/>
              </a:spcBef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1pPr>
            <a:lvl2pPr indent="0" algn="l" defTabSz="914400">
              <a:spcBef>
                <a:spcPts val="0"/>
              </a:spcBef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2pPr>
            <a:lvl3pPr indent="0" algn="l" defTabSz="914400">
              <a:spcBef>
                <a:spcPts val="0"/>
              </a:spcBef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3pPr>
            <a:lvl4pPr indent="0" algn="l" defTabSz="914400">
              <a:spcBef>
                <a:spcPts val="0"/>
              </a:spcBef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4pPr>
            <a:lvl5pPr indent="0" algn="l" defTabSz="914400">
              <a:spcBef>
                <a:spcPts val="0"/>
              </a:spcBef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5pPr>
          </a:lstStyle>
          <a:p>
            <a:pPr lvl="0"/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</p:spTree>
  </p:cSld>
  <p:clrMapOvr>
    <a:masterClrMapping/>
  </p:clrMapOvr>
  <p:transition spd="med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Content">
    <p:bg>
      <p:bgPr>
        <a:blipFill rotWithShape="1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hape 78"/>
          <p:cNvSpPr>
            <a:spLocks noGrp="1"/>
          </p:cNvSpPr>
          <p:nvPr>
            <p:ph type="title"/>
          </p:nvPr>
        </p:nvSpPr>
        <p:spPr>
          <a:xfrm>
            <a:off x="457200" y="91799"/>
            <a:ext cx="8229241" cy="150840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 defTabSz="914400">
              <a:defRPr sz="1800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t>Texto do Título</a:t>
            </a:r>
          </a:p>
        </p:txBody>
      </p:sp>
      <p:sp>
        <p:nvSpPr>
          <p:cNvPr id="79" name="Shape 7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241" cy="52578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 defTabSz="914400">
              <a:spcBef>
                <a:spcPts val="0"/>
              </a:spcBef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1pPr>
            <a:lvl2pPr indent="0" algn="l" defTabSz="914400">
              <a:spcBef>
                <a:spcPts val="0"/>
              </a:spcBef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2pPr>
            <a:lvl3pPr indent="0" algn="l" defTabSz="914400">
              <a:spcBef>
                <a:spcPts val="0"/>
              </a:spcBef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3pPr>
            <a:lvl4pPr indent="0" algn="l" defTabSz="914400">
              <a:spcBef>
                <a:spcPts val="0"/>
              </a:spcBef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4pPr>
            <a:lvl5pPr indent="0" algn="l" defTabSz="914400">
              <a:spcBef>
                <a:spcPts val="0"/>
              </a:spcBef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5pPr>
          </a:lstStyle>
          <a:p>
            <a:pPr lvl="0"/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</p:spTree>
  </p:cSld>
  <p:clrMapOvr>
    <a:masterClrMapping/>
  </p:clrMapOvr>
  <p:transition spd="med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2 Content">
    <p:bg>
      <p:bgPr>
        <a:blipFill rotWithShape="1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>
            <a:spLocks noGrp="1"/>
          </p:cNvSpPr>
          <p:nvPr>
            <p:ph type="title"/>
          </p:nvPr>
        </p:nvSpPr>
        <p:spPr>
          <a:xfrm>
            <a:off x="457200" y="91799"/>
            <a:ext cx="8229241" cy="150840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 defTabSz="914400">
              <a:defRPr sz="1800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t>Texto do Título</a:t>
            </a:r>
          </a:p>
        </p:txBody>
      </p:sp>
      <p:sp>
        <p:nvSpPr>
          <p:cNvPr id="82" name="Shape 8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15800" cy="52578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 defTabSz="914400">
              <a:spcBef>
                <a:spcPts val="0"/>
              </a:spcBef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1pPr>
            <a:lvl2pPr indent="0" algn="l" defTabSz="914400">
              <a:spcBef>
                <a:spcPts val="0"/>
              </a:spcBef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2pPr>
            <a:lvl3pPr indent="0" algn="l" defTabSz="914400">
              <a:spcBef>
                <a:spcPts val="0"/>
              </a:spcBef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3pPr>
            <a:lvl4pPr indent="0" algn="l" defTabSz="914400">
              <a:spcBef>
                <a:spcPts val="0"/>
              </a:spcBef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4pPr>
            <a:lvl5pPr indent="0" algn="l" defTabSz="914400">
              <a:spcBef>
                <a:spcPts val="0"/>
              </a:spcBef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5pPr>
          </a:lstStyle>
          <a:p>
            <a:pPr lvl="0"/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</p:spTree>
  </p:cSld>
  <p:clrMapOvr>
    <a:masterClrMapping/>
  </p:clrMapOvr>
  <p:transition spd="med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bg>
      <p:bgPr>
        <a:blipFill rotWithShape="1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>
            <a:spLocks noGrp="1"/>
          </p:cNvSpPr>
          <p:nvPr>
            <p:ph type="title"/>
          </p:nvPr>
        </p:nvSpPr>
        <p:spPr>
          <a:xfrm>
            <a:off x="457200" y="91799"/>
            <a:ext cx="8229241" cy="150840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 defTabSz="914400">
              <a:defRPr sz="1800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t>Texto do Título</a:t>
            </a:r>
          </a:p>
        </p:txBody>
      </p:sp>
    </p:spTree>
  </p:cSld>
  <p:clrMapOvr>
    <a:masterClrMapping/>
  </p:clrMapOvr>
  <p:transition spd="med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entered Text">
    <p:bg>
      <p:bgPr>
        <a:blipFill rotWithShape="1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>
            <a:spLocks noGrp="1"/>
          </p:cNvSpPr>
          <p:nvPr>
            <p:ph type="body" idx="1"/>
          </p:nvPr>
        </p:nvSpPr>
        <p:spPr>
          <a:xfrm>
            <a:off x="457200" y="92159"/>
            <a:ext cx="8229241" cy="6990121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l" defTabSz="914400">
              <a:spcBef>
                <a:spcPts val="0"/>
              </a:spcBef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1pPr>
            <a:lvl2pPr indent="0" algn="l" defTabSz="914400">
              <a:spcBef>
                <a:spcPts val="0"/>
              </a:spcBef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2pPr>
            <a:lvl3pPr indent="0" algn="l" defTabSz="914400">
              <a:spcBef>
                <a:spcPts val="0"/>
              </a:spcBef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3pPr>
            <a:lvl4pPr indent="0" algn="l" defTabSz="914400">
              <a:spcBef>
                <a:spcPts val="0"/>
              </a:spcBef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4pPr>
            <a:lvl5pPr indent="0" algn="l" defTabSz="914400">
              <a:spcBef>
                <a:spcPts val="0"/>
              </a:spcBef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5pPr>
          </a:lstStyle>
          <a:p>
            <a:pPr lvl="0"/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2 Content">
    <p:bg>
      <p:bgPr>
        <a:blipFill rotWithShape="1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>
            <a:spLocks noGrp="1"/>
          </p:cNvSpPr>
          <p:nvPr>
            <p:ph type="title"/>
          </p:nvPr>
        </p:nvSpPr>
        <p:spPr>
          <a:xfrm>
            <a:off x="457200" y="91799"/>
            <a:ext cx="8229241" cy="150840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 defTabSz="914400">
              <a:defRPr sz="1800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t>Texto do Título</a:t>
            </a:r>
          </a:p>
        </p:txBody>
      </p:sp>
      <p:sp>
        <p:nvSpPr>
          <p:cNvPr id="14" name="Shape 14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15800" cy="52578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 defTabSz="914400">
              <a:spcBef>
                <a:spcPts val="0"/>
              </a:spcBef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1pPr>
            <a:lvl2pPr indent="0" algn="l" defTabSz="914400">
              <a:spcBef>
                <a:spcPts val="0"/>
              </a:spcBef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2pPr>
            <a:lvl3pPr indent="0" algn="l" defTabSz="914400">
              <a:spcBef>
                <a:spcPts val="0"/>
              </a:spcBef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3pPr>
            <a:lvl4pPr indent="0" algn="l" defTabSz="914400">
              <a:spcBef>
                <a:spcPts val="0"/>
              </a:spcBef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4pPr>
            <a:lvl5pPr indent="0" algn="l" defTabSz="914400">
              <a:spcBef>
                <a:spcPts val="0"/>
              </a:spcBef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5pPr>
          </a:lstStyle>
          <a:p>
            <a:pPr lvl="0"/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</p:spTree>
  </p:cSld>
  <p:clrMapOvr>
    <a:masterClrMapping/>
  </p:clrMapOvr>
  <p:transition spd="med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2 Content and Content">
    <p:bg>
      <p:bgPr>
        <a:blipFill rotWithShape="1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>
            <a:spLocks noGrp="1"/>
          </p:cNvSpPr>
          <p:nvPr>
            <p:ph type="title"/>
          </p:nvPr>
        </p:nvSpPr>
        <p:spPr>
          <a:xfrm>
            <a:off x="457200" y="91799"/>
            <a:ext cx="8229241" cy="150840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 defTabSz="914400">
              <a:defRPr sz="1800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t>Texto do Título</a:t>
            </a:r>
          </a:p>
        </p:txBody>
      </p:sp>
      <p:sp>
        <p:nvSpPr>
          <p:cNvPr id="89" name="Shape 8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15800" cy="422226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 defTabSz="914400">
              <a:spcBef>
                <a:spcPts val="0"/>
              </a:spcBef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1pPr>
            <a:lvl2pPr indent="0" algn="l" defTabSz="914400">
              <a:spcBef>
                <a:spcPts val="0"/>
              </a:spcBef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2pPr>
            <a:lvl3pPr indent="0" algn="l" defTabSz="914400">
              <a:spcBef>
                <a:spcPts val="0"/>
              </a:spcBef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3pPr>
            <a:lvl4pPr indent="0" algn="l" defTabSz="914400">
              <a:spcBef>
                <a:spcPts val="0"/>
              </a:spcBef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4pPr>
            <a:lvl5pPr indent="0" algn="l" defTabSz="914400">
              <a:spcBef>
                <a:spcPts val="0"/>
              </a:spcBef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5pPr>
          </a:lstStyle>
          <a:p>
            <a:pPr lvl="0"/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</p:spTree>
  </p:cSld>
  <p:clrMapOvr>
    <a:masterClrMapping/>
  </p:clrMapOvr>
  <p:transition spd="med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Content and 2 Content">
    <p:bg>
      <p:bgPr>
        <a:blipFill rotWithShape="1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>
            <a:spLocks noGrp="1"/>
          </p:cNvSpPr>
          <p:nvPr>
            <p:ph type="title"/>
          </p:nvPr>
        </p:nvSpPr>
        <p:spPr>
          <a:xfrm>
            <a:off x="457200" y="91799"/>
            <a:ext cx="8229241" cy="150840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 defTabSz="914400">
              <a:defRPr sz="1800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t>Texto do Título</a:t>
            </a:r>
          </a:p>
        </p:txBody>
      </p:sp>
      <p:sp>
        <p:nvSpPr>
          <p:cNvPr id="92" name="Shape 9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15800" cy="52578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 defTabSz="914400">
              <a:spcBef>
                <a:spcPts val="0"/>
              </a:spcBef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1pPr>
            <a:lvl2pPr indent="0" algn="l" defTabSz="914400">
              <a:spcBef>
                <a:spcPts val="0"/>
              </a:spcBef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2pPr>
            <a:lvl3pPr indent="0" algn="l" defTabSz="914400">
              <a:spcBef>
                <a:spcPts val="0"/>
              </a:spcBef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3pPr>
            <a:lvl4pPr indent="0" algn="l" defTabSz="914400">
              <a:spcBef>
                <a:spcPts val="0"/>
              </a:spcBef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4pPr>
            <a:lvl5pPr indent="0" algn="l" defTabSz="914400">
              <a:spcBef>
                <a:spcPts val="0"/>
              </a:spcBef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5pPr>
          </a:lstStyle>
          <a:p>
            <a:pPr lvl="0"/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</p:spTree>
  </p:cSld>
  <p:clrMapOvr>
    <a:masterClrMapping/>
  </p:clrMapOvr>
  <p:transition spd="med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2 Content over Content">
    <p:bg>
      <p:bgPr>
        <a:blipFill rotWithShape="1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>
            <a:spLocks noGrp="1"/>
          </p:cNvSpPr>
          <p:nvPr>
            <p:ph type="title"/>
          </p:nvPr>
        </p:nvSpPr>
        <p:spPr>
          <a:xfrm>
            <a:off x="457200" y="91799"/>
            <a:ext cx="8229241" cy="150840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 defTabSz="914400">
              <a:defRPr sz="1800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t>Texto do Título</a:t>
            </a:r>
          </a:p>
        </p:txBody>
      </p:sp>
      <p:sp>
        <p:nvSpPr>
          <p:cNvPr id="95" name="Shape 95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15800" cy="422226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 defTabSz="914400">
              <a:spcBef>
                <a:spcPts val="0"/>
              </a:spcBef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1pPr>
            <a:lvl2pPr indent="0" algn="l" defTabSz="914400">
              <a:spcBef>
                <a:spcPts val="0"/>
              </a:spcBef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2pPr>
            <a:lvl3pPr indent="0" algn="l" defTabSz="914400">
              <a:spcBef>
                <a:spcPts val="0"/>
              </a:spcBef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3pPr>
            <a:lvl4pPr indent="0" algn="l" defTabSz="914400">
              <a:spcBef>
                <a:spcPts val="0"/>
              </a:spcBef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4pPr>
            <a:lvl5pPr indent="0" algn="l" defTabSz="914400">
              <a:spcBef>
                <a:spcPts val="0"/>
              </a:spcBef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5pPr>
          </a:lstStyle>
          <a:p>
            <a:pPr lvl="0"/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</p:spTree>
  </p:cSld>
  <p:clrMapOvr>
    <a:masterClrMapping/>
  </p:clrMapOvr>
  <p:transition spd="med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Content over Content">
    <p:bg>
      <p:bgPr>
        <a:blipFill rotWithShape="1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>
            <a:spLocks noGrp="1"/>
          </p:cNvSpPr>
          <p:nvPr>
            <p:ph type="title"/>
          </p:nvPr>
        </p:nvSpPr>
        <p:spPr>
          <a:xfrm>
            <a:off x="457200" y="91799"/>
            <a:ext cx="8229241" cy="150840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 defTabSz="914400">
              <a:defRPr sz="1800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t>Texto do Título</a:t>
            </a:r>
          </a:p>
        </p:txBody>
      </p:sp>
      <p:sp>
        <p:nvSpPr>
          <p:cNvPr id="98" name="Shape 98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241" cy="422226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 defTabSz="914400">
              <a:spcBef>
                <a:spcPts val="0"/>
              </a:spcBef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1pPr>
            <a:lvl2pPr indent="0" algn="l" defTabSz="914400">
              <a:spcBef>
                <a:spcPts val="0"/>
              </a:spcBef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2pPr>
            <a:lvl3pPr indent="0" algn="l" defTabSz="914400">
              <a:spcBef>
                <a:spcPts val="0"/>
              </a:spcBef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3pPr>
            <a:lvl4pPr indent="0" algn="l" defTabSz="914400">
              <a:spcBef>
                <a:spcPts val="0"/>
              </a:spcBef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4pPr>
            <a:lvl5pPr indent="0" algn="l" defTabSz="914400">
              <a:spcBef>
                <a:spcPts val="0"/>
              </a:spcBef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5pPr>
          </a:lstStyle>
          <a:p>
            <a:pPr lvl="0"/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</p:spTree>
  </p:cSld>
  <p:clrMapOvr>
    <a:masterClrMapping/>
  </p:clrMapOvr>
  <p:transition spd="med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4 Content">
    <p:bg>
      <p:bgPr>
        <a:blipFill rotWithShape="1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>
            <a:spLocks noGrp="1"/>
          </p:cNvSpPr>
          <p:nvPr>
            <p:ph type="title"/>
          </p:nvPr>
        </p:nvSpPr>
        <p:spPr>
          <a:xfrm>
            <a:off x="457200" y="91799"/>
            <a:ext cx="8229241" cy="150840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 defTabSz="914400">
              <a:defRPr sz="1800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t>Texto do Título</a:t>
            </a:r>
          </a:p>
        </p:txBody>
      </p:sp>
      <p:sp>
        <p:nvSpPr>
          <p:cNvPr id="101" name="Shape 101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15800" cy="422226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 defTabSz="914400">
              <a:spcBef>
                <a:spcPts val="0"/>
              </a:spcBef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1pPr>
            <a:lvl2pPr indent="0" algn="l" defTabSz="914400">
              <a:spcBef>
                <a:spcPts val="0"/>
              </a:spcBef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2pPr>
            <a:lvl3pPr indent="0" algn="l" defTabSz="914400">
              <a:spcBef>
                <a:spcPts val="0"/>
              </a:spcBef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3pPr>
            <a:lvl4pPr indent="0" algn="l" defTabSz="914400">
              <a:spcBef>
                <a:spcPts val="0"/>
              </a:spcBef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4pPr>
            <a:lvl5pPr indent="0" algn="l" defTabSz="914400">
              <a:spcBef>
                <a:spcPts val="0"/>
              </a:spcBef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5pPr>
          </a:lstStyle>
          <a:p>
            <a:pPr lvl="0"/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</p:spTree>
  </p:cSld>
  <p:clrMapOvr>
    <a:masterClrMapping/>
  </p:clrMapOvr>
  <p:transition spd="med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6 Content">
    <p:bg>
      <p:bgPr>
        <a:blipFill rotWithShape="1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>
            <a:spLocks noGrp="1"/>
          </p:cNvSpPr>
          <p:nvPr>
            <p:ph type="title"/>
          </p:nvPr>
        </p:nvSpPr>
        <p:spPr>
          <a:xfrm>
            <a:off x="457200" y="91799"/>
            <a:ext cx="8229241" cy="150840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 defTabSz="914400">
              <a:defRPr sz="1800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t>Texto do Título</a:t>
            </a:r>
          </a:p>
        </p:txBody>
      </p:sp>
      <p:sp>
        <p:nvSpPr>
          <p:cNvPr id="104" name="Shape 104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241" cy="52578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 defTabSz="914400">
              <a:spcBef>
                <a:spcPts val="0"/>
              </a:spcBef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1pPr>
            <a:lvl2pPr indent="0" algn="l" defTabSz="914400">
              <a:spcBef>
                <a:spcPts val="0"/>
              </a:spcBef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2pPr>
            <a:lvl3pPr indent="0" algn="l" defTabSz="914400">
              <a:spcBef>
                <a:spcPts val="0"/>
              </a:spcBef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3pPr>
            <a:lvl4pPr indent="0" algn="l" defTabSz="914400">
              <a:spcBef>
                <a:spcPts val="0"/>
              </a:spcBef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4pPr>
            <a:lvl5pPr indent="0" algn="l" defTabSz="914400">
              <a:spcBef>
                <a:spcPts val="0"/>
              </a:spcBef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5pPr>
          </a:lstStyle>
          <a:p>
            <a:pPr lvl="0"/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pic>
        <p:nvPicPr>
          <p:cNvPr id="105" name="image2.png"/>
          <p:cNvPicPr/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1276920" y="1600200"/>
            <a:ext cx="6589081" cy="5257440"/>
          </a:xfrm>
          <a:prstGeom prst="rect">
            <a:avLst/>
          </a:prstGeom>
          <a:ln w="12700">
            <a:miter lim="400000"/>
          </a:ln>
        </p:spPr>
      </p:pic>
      <p:pic>
        <p:nvPicPr>
          <p:cNvPr id="106" name="image2.png"/>
          <p:cNvPicPr/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1276920" y="1600200"/>
            <a:ext cx="6589081" cy="525744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Texto do Título</a:t>
            </a:r>
          </a:p>
        </p:txBody>
      </p:sp>
      <p:sp>
        <p:nvSpPr>
          <p:cNvPr id="109" name="Shape 109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888888"/>
                </a:solidFill>
              </a:rPr>
              <a:t>Nível de Corpo Um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888888"/>
                </a:solidFill>
              </a:rPr>
              <a:t>Nível de Corpo Dois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888888"/>
                </a:solidFill>
              </a:rPr>
              <a:t>Nível de Corpo Três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888888"/>
                </a:solidFill>
              </a:rPr>
              <a:t>Nível de Corpo Quatro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888888"/>
                </a:solidFill>
              </a:rPr>
              <a:t>Nível de Corpo Cinco</a:t>
            </a:r>
          </a:p>
        </p:txBody>
      </p:sp>
      <p:sp>
        <p:nvSpPr>
          <p:cNvPr id="110" name="Shape 11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rPr/>
              <a:pPr lvl="0"/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bg>
      <p:bgPr>
        <a:blipFill rotWithShape="1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>
            <a:spLocks noGrp="1"/>
          </p:cNvSpPr>
          <p:nvPr>
            <p:ph type="title"/>
          </p:nvPr>
        </p:nvSpPr>
        <p:spPr>
          <a:xfrm>
            <a:off x="457200" y="91799"/>
            <a:ext cx="8229241" cy="150840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 defTabSz="914400">
              <a:defRPr sz="1800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t>Texto do Título</a:t>
            </a:r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entered Text">
    <p:bg>
      <p:bgPr>
        <a:blipFill rotWithShape="1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>
            <a:spLocks noGrp="1"/>
          </p:cNvSpPr>
          <p:nvPr>
            <p:ph type="body" idx="1"/>
          </p:nvPr>
        </p:nvSpPr>
        <p:spPr>
          <a:xfrm>
            <a:off x="457200" y="92159"/>
            <a:ext cx="8229241" cy="6990121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l" defTabSz="914400">
              <a:spcBef>
                <a:spcPts val="0"/>
              </a:spcBef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1pPr>
            <a:lvl2pPr indent="0" algn="l" defTabSz="914400">
              <a:spcBef>
                <a:spcPts val="0"/>
              </a:spcBef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2pPr>
            <a:lvl3pPr indent="0" algn="l" defTabSz="914400">
              <a:spcBef>
                <a:spcPts val="0"/>
              </a:spcBef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3pPr>
            <a:lvl4pPr indent="0" algn="l" defTabSz="914400">
              <a:spcBef>
                <a:spcPts val="0"/>
              </a:spcBef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4pPr>
            <a:lvl5pPr indent="0" algn="l" defTabSz="914400">
              <a:spcBef>
                <a:spcPts val="0"/>
              </a:spcBef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5pPr>
          </a:lstStyle>
          <a:p>
            <a:pPr lvl="0"/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2 Content and Content">
    <p:bg>
      <p:bgPr>
        <a:blipFill rotWithShape="1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>
            <a:spLocks noGrp="1"/>
          </p:cNvSpPr>
          <p:nvPr>
            <p:ph type="title"/>
          </p:nvPr>
        </p:nvSpPr>
        <p:spPr>
          <a:xfrm>
            <a:off x="457200" y="91799"/>
            <a:ext cx="8229241" cy="150840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 defTabSz="914400">
              <a:defRPr sz="1800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t>Texto do Título</a:t>
            </a:r>
          </a:p>
        </p:txBody>
      </p:sp>
      <p:sp>
        <p:nvSpPr>
          <p:cNvPr id="21" name="Shape 21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15800" cy="422226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 defTabSz="914400">
              <a:spcBef>
                <a:spcPts val="0"/>
              </a:spcBef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1pPr>
            <a:lvl2pPr indent="0" algn="l" defTabSz="914400">
              <a:spcBef>
                <a:spcPts val="0"/>
              </a:spcBef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2pPr>
            <a:lvl3pPr indent="0" algn="l" defTabSz="914400">
              <a:spcBef>
                <a:spcPts val="0"/>
              </a:spcBef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3pPr>
            <a:lvl4pPr indent="0" algn="l" defTabSz="914400">
              <a:spcBef>
                <a:spcPts val="0"/>
              </a:spcBef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4pPr>
            <a:lvl5pPr indent="0" algn="l" defTabSz="914400">
              <a:spcBef>
                <a:spcPts val="0"/>
              </a:spcBef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5pPr>
          </a:lstStyle>
          <a:p>
            <a:pPr lvl="0"/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Content and 2 Content">
    <p:bg>
      <p:bgPr>
        <a:blipFill rotWithShape="1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hape 23"/>
          <p:cNvSpPr>
            <a:spLocks noGrp="1"/>
          </p:cNvSpPr>
          <p:nvPr>
            <p:ph type="title"/>
          </p:nvPr>
        </p:nvSpPr>
        <p:spPr>
          <a:xfrm>
            <a:off x="457200" y="91799"/>
            <a:ext cx="8229241" cy="150840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 defTabSz="914400">
              <a:defRPr sz="1800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t>Texto do Título</a:t>
            </a:r>
          </a:p>
        </p:txBody>
      </p:sp>
      <p:sp>
        <p:nvSpPr>
          <p:cNvPr id="24" name="Shape 24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15800" cy="52578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 defTabSz="914400">
              <a:spcBef>
                <a:spcPts val="0"/>
              </a:spcBef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1pPr>
            <a:lvl2pPr indent="0" algn="l" defTabSz="914400">
              <a:spcBef>
                <a:spcPts val="0"/>
              </a:spcBef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2pPr>
            <a:lvl3pPr indent="0" algn="l" defTabSz="914400">
              <a:spcBef>
                <a:spcPts val="0"/>
              </a:spcBef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3pPr>
            <a:lvl4pPr indent="0" algn="l" defTabSz="914400">
              <a:spcBef>
                <a:spcPts val="0"/>
              </a:spcBef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4pPr>
            <a:lvl5pPr indent="0" algn="l" defTabSz="914400">
              <a:spcBef>
                <a:spcPts val="0"/>
              </a:spcBef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5pPr>
          </a:lstStyle>
          <a:p>
            <a:pPr lvl="0"/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2 Content over Content">
    <p:bg>
      <p:bgPr>
        <a:blipFill rotWithShape="1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>
            <a:spLocks noGrp="1"/>
          </p:cNvSpPr>
          <p:nvPr>
            <p:ph type="title"/>
          </p:nvPr>
        </p:nvSpPr>
        <p:spPr>
          <a:xfrm>
            <a:off x="457200" y="91799"/>
            <a:ext cx="8229241" cy="150840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 defTabSz="914400">
              <a:defRPr sz="1800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t>Texto do Título</a:t>
            </a:r>
          </a:p>
        </p:txBody>
      </p:sp>
      <p:sp>
        <p:nvSpPr>
          <p:cNvPr id="27" name="Shape 27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15800" cy="422226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 defTabSz="914400">
              <a:spcBef>
                <a:spcPts val="0"/>
              </a:spcBef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1pPr>
            <a:lvl2pPr indent="0" algn="l" defTabSz="914400">
              <a:spcBef>
                <a:spcPts val="0"/>
              </a:spcBef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2pPr>
            <a:lvl3pPr indent="0" algn="l" defTabSz="914400">
              <a:spcBef>
                <a:spcPts val="0"/>
              </a:spcBef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3pPr>
            <a:lvl4pPr indent="0" algn="l" defTabSz="914400">
              <a:spcBef>
                <a:spcPts val="0"/>
              </a:spcBef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4pPr>
            <a:lvl5pPr indent="0" algn="l" defTabSz="914400">
              <a:spcBef>
                <a:spcPts val="0"/>
              </a:spcBef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5pPr>
          </a:lstStyle>
          <a:p>
            <a:pPr lvl="0"/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Content over Content">
    <p:bg>
      <p:bgPr>
        <a:blipFill rotWithShape="1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>
            <a:spLocks noGrp="1"/>
          </p:cNvSpPr>
          <p:nvPr>
            <p:ph type="title"/>
          </p:nvPr>
        </p:nvSpPr>
        <p:spPr>
          <a:xfrm>
            <a:off x="457200" y="91799"/>
            <a:ext cx="8229241" cy="150840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 defTabSz="914400">
              <a:defRPr sz="1800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/>
            <a:r>
              <a:t>Texto do Título</a:t>
            </a:r>
          </a:p>
        </p:txBody>
      </p:sp>
      <p:sp>
        <p:nvSpPr>
          <p:cNvPr id="30" name="Shape 30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241" cy="422226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 defTabSz="914400">
              <a:spcBef>
                <a:spcPts val="0"/>
              </a:spcBef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1pPr>
            <a:lvl2pPr indent="0" algn="l" defTabSz="914400">
              <a:spcBef>
                <a:spcPts val="0"/>
              </a:spcBef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2pPr>
            <a:lvl3pPr indent="0" algn="l" defTabSz="914400">
              <a:spcBef>
                <a:spcPts val="0"/>
              </a:spcBef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3pPr>
            <a:lvl4pPr indent="0" algn="l" defTabSz="914400">
              <a:spcBef>
                <a:spcPts val="0"/>
              </a:spcBef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4pPr>
            <a:lvl5pPr indent="0" algn="l" defTabSz="914400">
              <a:spcBef>
                <a:spcPts val="0"/>
              </a:spcBef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5pPr>
          </a:lstStyle>
          <a:p>
            <a:pPr lvl="0"/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685800" y="1844675"/>
            <a:ext cx="7772400" cy="20415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/>
          <a:p>
            <a:pPr lvl="0">
              <a:defRPr sz="1800"/>
            </a:pPr>
            <a:r>
              <a:rPr sz="4400"/>
              <a:t>Texto do Título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1371600" y="3886200"/>
            <a:ext cx="6400800" cy="2971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888888"/>
                </a:solidFill>
              </a:rPr>
              <a:t>Nível de Corpo Um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888888"/>
                </a:solidFill>
              </a:rPr>
              <a:t>Nível de Corpo Dois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888888"/>
                </a:solidFill>
              </a:rPr>
              <a:t>Nível de Corpo Três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888888"/>
                </a:solidFill>
              </a:rPr>
              <a:t>Nível de Corpo Quatro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888888"/>
                </a:solidFill>
              </a:rPr>
              <a:t>Nível de Corpo Cinco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6553200" y="6404292"/>
            <a:ext cx="2133600" cy="269241"/>
          </a:xfrm>
          <a:prstGeom prst="rect">
            <a:avLst/>
          </a:prstGeom>
          <a:ln w="12700">
            <a:miter lim="400000"/>
          </a:ln>
        </p:spPr>
        <p:txBody>
          <a:bodyPr lIns="45719" rIns="45719" anchor="ctr">
            <a:spAutoFit/>
          </a:bodyPr>
          <a:lstStyle>
            <a:lvl1pPr algn="r" defTabSz="457200"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/>
            <a:fld id="{86CB4B4D-7CA3-9044-876B-883B54F8677D}" type="slidenum">
              <a:rPr/>
              <a:pPr lvl="0"/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  <p:sldLayoutId id="2147483663" r:id="rId14"/>
    <p:sldLayoutId id="2147483664" r:id="rId15"/>
    <p:sldLayoutId id="2147483665" r:id="rId16"/>
    <p:sldLayoutId id="2147483666" r:id="rId17"/>
    <p:sldLayoutId id="2147483667" r:id="rId18"/>
    <p:sldLayoutId id="2147483668" r:id="rId19"/>
    <p:sldLayoutId id="2147483669" r:id="rId20"/>
    <p:sldLayoutId id="2147483670" r:id="rId21"/>
    <p:sldLayoutId id="2147483671" r:id="rId22"/>
    <p:sldLayoutId id="2147483672" r:id="rId23"/>
    <p:sldLayoutId id="2147483673" r:id="rId24"/>
    <p:sldLayoutId id="2147483674" r:id="rId25"/>
    <p:sldLayoutId id="2147483675" r:id="rId26"/>
    <p:sldLayoutId id="2147483676" r:id="rId27"/>
    <p:sldLayoutId id="2147483677" r:id="rId28"/>
    <p:sldLayoutId id="2147483678" r:id="rId29"/>
    <p:sldLayoutId id="2147483679" r:id="rId30"/>
    <p:sldLayoutId id="2147483680" r:id="rId31"/>
    <p:sldLayoutId id="2147483681" r:id="rId32"/>
    <p:sldLayoutId id="2147483682" r:id="rId33"/>
    <p:sldLayoutId id="2147483683" r:id="rId34"/>
    <p:sldLayoutId id="2147483684" r:id="rId35"/>
    <p:sldLayoutId id="2147483685" r:id="rId36"/>
  </p:sldLayoutIdLst>
  <p:transition spd="med"/>
  <p:txStyles>
    <p:titleStyle>
      <a:lvl1pPr algn="ctr" defTabSz="457200">
        <a:defRPr sz="4400">
          <a:latin typeface="Calibri"/>
          <a:ea typeface="Calibri"/>
          <a:cs typeface="Calibri"/>
          <a:sym typeface="Calibri"/>
        </a:defRPr>
      </a:lvl1pPr>
      <a:lvl2pPr algn="ctr" defTabSz="457200">
        <a:defRPr sz="4400">
          <a:latin typeface="Calibri"/>
          <a:ea typeface="Calibri"/>
          <a:cs typeface="Calibri"/>
          <a:sym typeface="Calibri"/>
        </a:defRPr>
      </a:lvl2pPr>
      <a:lvl3pPr algn="ctr" defTabSz="457200">
        <a:defRPr sz="4400">
          <a:latin typeface="Calibri"/>
          <a:ea typeface="Calibri"/>
          <a:cs typeface="Calibri"/>
          <a:sym typeface="Calibri"/>
        </a:defRPr>
      </a:lvl3pPr>
      <a:lvl4pPr algn="ctr" defTabSz="457200">
        <a:defRPr sz="4400">
          <a:latin typeface="Calibri"/>
          <a:ea typeface="Calibri"/>
          <a:cs typeface="Calibri"/>
          <a:sym typeface="Calibri"/>
        </a:defRPr>
      </a:lvl4pPr>
      <a:lvl5pPr algn="ctr" defTabSz="457200">
        <a:defRPr sz="4400">
          <a:latin typeface="Calibri"/>
          <a:ea typeface="Calibri"/>
          <a:cs typeface="Calibri"/>
          <a:sym typeface="Calibri"/>
        </a:defRPr>
      </a:lvl5pPr>
      <a:lvl6pPr algn="ctr" defTabSz="457200">
        <a:defRPr sz="4400">
          <a:latin typeface="Calibri"/>
          <a:ea typeface="Calibri"/>
          <a:cs typeface="Calibri"/>
          <a:sym typeface="Calibri"/>
        </a:defRPr>
      </a:lvl6pPr>
      <a:lvl7pPr algn="ctr" defTabSz="457200">
        <a:defRPr sz="4400">
          <a:latin typeface="Calibri"/>
          <a:ea typeface="Calibri"/>
          <a:cs typeface="Calibri"/>
          <a:sym typeface="Calibri"/>
        </a:defRPr>
      </a:lvl7pPr>
      <a:lvl8pPr algn="ctr" defTabSz="457200">
        <a:defRPr sz="4400">
          <a:latin typeface="Calibri"/>
          <a:ea typeface="Calibri"/>
          <a:cs typeface="Calibri"/>
          <a:sym typeface="Calibri"/>
        </a:defRPr>
      </a:lvl8pPr>
      <a:lvl9pPr algn="ctr" defTabSz="457200">
        <a:defRPr sz="4400">
          <a:latin typeface="Calibri"/>
          <a:ea typeface="Calibri"/>
          <a:cs typeface="Calibri"/>
          <a:sym typeface="Calibri"/>
        </a:defRPr>
      </a:lvl9pPr>
    </p:titleStyle>
    <p:bodyStyle>
      <a:lvl1pPr algn="ctr" defTabSz="457200">
        <a:spcBef>
          <a:spcPts val="700"/>
        </a:spcBef>
        <a:defRPr sz="3200">
          <a:solidFill>
            <a:srgbClr val="888888"/>
          </a:solidFill>
          <a:latin typeface="Calibri"/>
          <a:ea typeface="Calibri"/>
          <a:cs typeface="Calibri"/>
          <a:sym typeface="Calibri"/>
        </a:defRPr>
      </a:lvl1pPr>
      <a:lvl2pPr indent="457200" algn="ctr" defTabSz="457200">
        <a:spcBef>
          <a:spcPts val="700"/>
        </a:spcBef>
        <a:defRPr sz="3200">
          <a:solidFill>
            <a:srgbClr val="888888"/>
          </a:solidFill>
          <a:latin typeface="Calibri"/>
          <a:ea typeface="Calibri"/>
          <a:cs typeface="Calibri"/>
          <a:sym typeface="Calibri"/>
        </a:defRPr>
      </a:lvl2pPr>
      <a:lvl3pPr indent="914400" algn="ctr" defTabSz="457200">
        <a:spcBef>
          <a:spcPts val="700"/>
        </a:spcBef>
        <a:defRPr sz="3200">
          <a:solidFill>
            <a:srgbClr val="888888"/>
          </a:solidFill>
          <a:latin typeface="Calibri"/>
          <a:ea typeface="Calibri"/>
          <a:cs typeface="Calibri"/>
          <a:sym typeface="Calibri"/>
        </a:defRPr>
      </a:lvl3pPr>
      <a:lvl4pPr indent="1371600" algn="ctr" defTabSz="457200">
        <a:spcBef>
          <a:spcPts val="700"/>
        </a:spcBef>
        <a:defRPr sz="3200">
          <a:solidFill>
            <a:srgbClr val="888888"/>
          </a:solidFill>
          <a:latin typeface="Calibri"/>
          <a:ea typeface="Calibri"/>
          <a:cs typeface="Calibri"/>
          <a:sym typeface="Calibri"/>
        </a:defRPr>
      </a:lvl4pPr>
      <a:lvl5pPr indent="1828800" algn="ctr" defTabSz="457200">
        <a:spcBef>
          <a:spcPts val="700"/>
        </a:spcBef>
        <a:defRPr sz="3200">
          <a:solidFill>
            <a:srgbClr val="888888"/>
          </a:solidFill>
          <a:latin typeface="Calibri"/>
          <a:ea typeface="Calibri"/>
          <a:cs typeface="Calibri"/>
          <a:sym typeface="Calibri"/>
        </a:defRPr>
      </a:lvl5pPr>
      <a:lvl6pPr indent="2286000" algn="ctr" defTabSz="457200">
        <a:spcBef>
          <a:spcPts val="700"/>
        </a:spcBef>
        <a:defRPr sz="3200">
          <a:solidFill>
            <a:srgbClr val="888888"/>
          </a:solidFill>
          <a:latin typeface="Calibri"/>
          <a:ea typeface="Calibri"/>
          <a:cs typeface="Calibri"/>
          <a:sym typeface="Calibri"/>
        </a:defRPr>
      </a:lvl6pPr>
      <a:lvl7pPr indent="2743200" algn="ctr" defTabSz="457200">
        <a:spcBef>
          <a:spcPts val="700"/>
        </a:spcBef>
        <a:defRPr sz="3200">
          <a:solidFill>
            <a:srgbClr val="888888"/>
          </a:solidFill>
          <a:latin typeface="Calibri"/>
          <a:ea typeface="Calibri"/>
          <a:cs typeface="Calibri"/>
          <a:sym typeface="Calibri"/>
        </a:defRPr>
      </a:lvl7pPr>
      <a:lvl8pPr indent="3200400" algn="ctr" defTabSz="457200">
        <a:spcBef>
          <a:spcPts val="700"/>
        </a:spcBef>
        <a:defRPr sz="3200">
          <a:solidFill>
            <a:srgbClr val="888888"/>
          </a:solidFill>
          <a:latin typeface="Calibri"/>
          <a:ea typeface="Calibri"/>
          <a:cs typeface="Calibri"/>
          <a:sym typeface="Calibri"/>
        </a:defRPr>
      </a:lvl8pPr>
      <a:lvl9pPr indent="3657600" algn="ctr" defTabSz="457200">
        <a:spcBef>
          <a:spcPts val="700"/>
        </a:spcBef>
        <a:defRPr sz="3200">
          <a:solidFill>
            <a:srgbClr val="888888"/>
          </a:solidFill>
          <a:latin typeface="Calibri"/>
          <a:ea typeface="Calibri"/>
          <a:cs typeface="Calibri"/>
          <a:sym typeface="Calibri"/>
        </a:defRPr>
      </a:lvl9pPr>
    </p:bodyStyle>
    <p:otherStyle>
      <a:lvl1pPr algn="r" defTabSz="457200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1pPr>
      <a:lvl2pPr indent="457200" algn="r" defTabSz="457200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2pPr>
      <a:lvl3pPr indent="914400" algn="r" defTabSz="457200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3pPr>
      <a:lvl4pPr indent="1371600" algn="r" defTabSz="457200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4pPr>
      <a:lvl5pPr indent="1828800" algn="r" defTabSz="457200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5pPr>
      <a:lvl6pPr indent="2286000" algn="r" defTabSz="457200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6pPr>
      <a:lvl7pPr indent="2743200" algn="r" defTabSz="457200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7pPr>
      <a:lvl8pPr indent="3200400" algn="r" defTabSz="457200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8pPr>
      <a:lvl9pPr indent="3657600" algn="r" defTabSz="457200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5.png"/><Relationship Id="rId4" Type="http://schemas.openxmlformats.org/officeDocument/2006/relationships/image" Target="../media/image6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5.png"/><Relationship Id="rId4" Type="http://schemas.openxmlformats.org/officeDocument/2006/relationships/image" Target="../media/image7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5.png"/><Relationship Id="rId4" Type="http://schemas.openxmlformats.org/officeDocument/2006/relationships/image" Target="../media/image8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5.png"/><Relationship Id="rId4" Type="http://schemas.openxmlformats.org/officeDocument/2006/relationships/image" Target="../media/image9.emf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 descr="log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29315" y="2143116"/>
            <a:ext cx="3542885" cy="864000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b="1" dirty="0">
                <a:solidFill>
                  <a:srgbClr val="8E2A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PRINCIPAIS OBSERVAÇÕES PARA APLICAÇÃO DOS RECURSOS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911" y="1340768"/>
            <a:ext cx="8229241" cy="5257800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Os recursos recebidos do Fundo Nacional de Assistência Social devem ser aplicados, observando: 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As normas do Direito Financeiro (Lei nº 4.320/64); 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A finalidade estabelecida pela NOB/SUAS (Resolução CNAS nº 33 de 12/12/2012 e Portarias MDS nº 440 e 442); A Tipificação Nacional de Serviços </a:t>
            </a:r>
            <a:r>
              <a:rPr lang="pt-BR" sz="2000" dirty="0" err="1">
                <a:latin typeface="Arial" panose="020B0604020202020204" pitchFamily="34" charset="0"/>
                <a:cs typeface="Arial" panose="020B0604020202020204" pitchFamily="34" charset="0"/>
              </a:rPr>
              <a:t>socioassistenciais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 (Resolução nº 109 de 11/11/2009); 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A relação direta dos serviços adquiridos com a “finalidade” estabelecida pela União e quanto ao cumprimento do “objetivo”; 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Os Cadernos de Orientações (CRAS, CREAS, IGDSUAS, etc.); e As orientações no sítio do MDS.</a:t>
            </a:r>
          </a:p>
        </p:txBody>
      </p:sp>
      <p:pic>
        <p:nvPicPr>
          <p:cNvPr id="4" name="Imagem 3" descr="Logo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844" y="6215082"/>
            <a:ext cx="2501779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465611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>
                <a:solidFill>
                  <a:srgbClr val="8E2A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PRINCIPAIS ITENS DE DESPESAS QUE PODEM SER REALIZADOS PARA A EXECUÇÃO DOS SERVIÇOS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</a:pPr>
            <a:r>
              <a:rPr lang="pt-BR" sz="1600" b="1" dirty="0">
                <a:solidFill>
                  <a:srgbClr val="8E2A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Materiais de consumo: </a:t>
            </a: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Para ser disponibilizados nos equipamentos públicos que compõe a rede </a:t>
            </a:r>
            <a:r>
              <a:rPr lang="pt-BR" sz="1600" dirty="0" err="1">
                <a:latin typeface="Arial" panose="020B0604020202020204" pitchFamily="34" charset="0"/>
                <a:cs typeface="Arial" panose="020B0604020202020204" pitchFamily="34" charset="0"/>
              </a:rPr>
              <a:t>socioassistencial</a:t>
            </a: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pt-BR" sz="1600" b="1" dirty="0">
                <a:solidFill>
                  <a:srgbClr val="8E2A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Conservação e adaptação de bens imóveis: </a:t>
            </a: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Reparos, consertos, revisões, pinturas, reformas e adaptações para acessibilidade, de bens imóveis sem que ocorra a ampliação do imóvel.</a:t>
            </a:r>
          </a:p>
          <a:p>
            <a:pPr algn="just">
              <a:lnSpc>
                <a:spcPct val="150000"/>
              </a:lnSpc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(para isto é possível realizar contrato com pessoa física ou jurídica).</a:t>
            </a:r>
          </a:p>
          <a:p>
            <a:pPr algn="just">
              <a:lnSpc>
                <a:spcPct val="150000"/>
              </a:lnSpc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Contratação</a:t>
            </a:r>
          </a:p>
          <a:p>
            <a:pPr algn="just">
              <a:lnSpc>
                <a:spcPct val="150000"/>
              </a:lnSpc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•</a:t>
            </a:r>
            <a:r>
              <a:rPr lang="pt-BR" sz="1600" b="1" dirty="0">
                <a:solidFill>
                  <a:srgbClr val="8E2A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Pessoa Física</a:t>
            </a: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: Realização de capacitação e outras atividades relacionadas aos serviços</a:t>
            </a:r>
          </a:p>
          <a:p>
            <a:pPr algn="just">
              <a:lnSpc>
                <a:spcPct val="150000"/>
              </a:lnSpc>
            </a:pPr>
            <a:r>
              <a:rPr lang="pt-BR" sz="1600" b="1" dirty="0">
                <a:solidFill>
                  <a:srgbClr val="8E2A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Locação de materiais permanentes: </a:t>
            </a: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Desde que comprovada a necessidade e utilização para realização dos serviços de acordo com a sua tipificação;</a:t>
            </a:r>
          </a:p>
          <a:p>
            <a:pPr algn="just">
              <a:lnSpc>
                <a:spcPct val="150000"/>
              </a:lnSpc>
            </a:pPr>
            <a:r>
              <a:rPr lang="pt-BR" sz="1600" b="1" dirty="0">
                <a:solidFill>
                  <a:srgbClr val="8E2A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Aluguel de imóvel para funcionamento de unidade pública: </a:t>
            </a: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Para oferta exclusiva dos serviços tipificados, sendo vedado o compartilhamento com outras unidades;</a:t>
            </a:r>
          </a:p>
          <a:p>
            <a:endParaRPr lang="pt-BR" dirty="0"/>
          </a:p>
        </p:txBody>
      </p:sp>
      <p:pic>
        <p:nvPicPr>
          <p:cNvPr id="4" name="Imagem 3" descr="Logo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844" y="6215082"/>
            <a:ext cx="2501779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5180345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000" b="1" dirty="0">
                <a:solidFill>
                  <a:srgbClr val="8E2A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PRINCIPAIS ITENS DE DESPESAS QUE PODEM SER REALIZADOS PARA A EXECUÇÃO DOS SERVIÇOS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</a:pPr>
            <a:r>
              <a:rPr lang="pt-BR" sz="2000" b="1" dirty="0">
                <a:solidFill>
                  <a:srgbClr val="8E2A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Aluguel de espaço: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Para eventos ou atividades pontuais (palestras e atividades esportivas), desde que tenha pertinência com o serviço e por tempo determinado; </a:t>
            </a:r>
          </a:p>
          <a:p>
            <a:pPr algn="just">
              <a:lnSpc>
                <a:spcPct val="150000"/>
              </a:lnSpc>
            </a:pPr>
            <a:r>
              <a:rPr lang="pt-BR" sz="2000" b="1" dirty="0">
                <a:solidFill>
                  <a:srgbClr val="8E2A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Locação de veículos: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Para oferta dos serviços; </a:t>
            </a:r>
          </a:p>
          <a:p>
            <a:pPr algn="just">
              <a:lnSpc>
                <a:spcPct val="150000"/>
              </a:lnSpc>
            </a:pPr>
            <a:r>
              <a:rPr lang="pt-BR" sz="2000" b="1" dirty="0">
                <a:solidFill>
                  <a:srgbClr val="8E2A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Deslocamentos:</a:t>
            </a:r>
          </a:p>
          <a:p>
            <a:pPr algn="just">
              <a:lnSpc>
                <a:spcPct val="150000"/>
              </a:lnSpc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pt-BR" dirty="0">
                <a:solidFill>
                  <a:srgbClr val="8E2A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Usuários: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Para participação nas atividades inerentes aos serviços ofertados; </a:t>
            </a:r>
          </a:p>
          <a:p>
            <a:pPr algn="just">
              <a:lnSpc>
                <a:spcPct val="150000"/>
              </a:lnSpc>
            </a:pPr>
            <a:r>
              <a:rPr lang="pt-BR" dirty="0">
                <a:solidFill>
                  <a:srgbClr val="8E2A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Equipe: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Para atendimento do público residente em longas distâncias (indígenas, quilombolas, entre outros).</a:t>
            </a:r>
          </a:p>
        </p:txBody>
      </p:sp>
      <p:pic>
        <p:nvPicPr>
          <p:cNvPr id="4" name="Imagem 3" descr="Logo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844" y="6215082"/>
            <a:ext cx="2501779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81726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VEDAÇÕES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96752"/>
            <a:ext cx="8229241" cy="5805264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pt-BR" sz="1600" dirty="0"/>
              <a:t>Recursos Estadual - FECOEP – Conforme dispõe o Art. 1º, Parágrafo único do Decreto Estadual nº 2.845, de 14/10/2005, e ainda o Art. 2º da LEI 6.558 de 30/12/2004:</a:t>
            </a:r>
          </a:p>
          <a:p>
            <a:pPr>
              <a:lnSpc>
                <a:spcPct val="150000"/>
              </a:lnSpc>
            </a:pPr>
            <a:endParaRPr lang="pt-BR" sz="1600" dirty="0"/>
          </a:p>
          <a:p>
            <a:pPr marL="342900" indent="-342900">
              <a:lnSpc>
                <a:spcPct val="150000"/>
              </a:lnSpc>
              <a:buAutoNum type="alphaLcParenR"/>
            </a:pPr>
            <a:r>
              <a:rPr lang="pt-BR" sz="1600" dirty="0"/>
              <a:t>É vedada a utilização dos recursos para remuneração de pessoal, assim como pagamento de encargos sociais.</a:t>
            </a:r>
          </a:p>
          <a:p>
            <a:pPr marL="342900" indent="-342900">
              <a:lnSpc>
                <a:spcPct val="150000"/>
              </a:lnSpc>
              <a:buAutoNum type="alphaLcParenR"/>
            </a:pPr>
            <a:endParaRPr lang="pt-BR" sz="1600" dirty="0"/>
          </a:p>
          <a:p>
            <a:pPr marL="342900" indent="-342900" algn="just">
              <a:lnSpc>
                <a:spcPct val="150000"/>
              </a:lnSpc>
            </a:pPr>
            <a:r>
              <a:rPr lang="pt-BR" sz="1600" dirty="0"/>
              <a:t> Os recursos da parcela do cofinanciamento federal e estadual não devem ser utilizados em despesas de capital como:</a:t>
            </a:r>
          </a:p>
          <a:p>
            <a:pPr marL="342900" indent="-342900">
              <a:lnSpc>
                <a:spcPct val="150000"/>
              </a:lnSpc>
              <a:buAutoNum type="alphaLcParenR"/>
            </a:pPr>
            <a:endParaRPr lang="pt-BR" sz="1600" dirty="0"/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ü"/>
            </a:pPr>
            <a:r>
              <a:rPr lang="pt-BR" sz="1600" dirty="0"/>
              <a:t>Aquisição de bens e materiais permanentes;</a:t>
            </a: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ü"/>
            </a:pPr>
            <a:r>
              <a:rPr lang="pt-BR" sz="1600" dirty="0"/>
              <a:t>Construção ou ampliação de imóveis;</a:t>
            </a: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ü"/>
            </a:pPr>
            <a:r>
              <a:rPr lang="pt-BR" sz="1600" dirty="0"/>
              <a:t>Reformas que modifiquem a estrutura da edificação; e</a:t>
            </a: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ü"/>
            </a:pPr>
            <a:r>
              <a:rPr lang="pt-BR" sz="1600" dirty="0"/>
              <a:t>Obras públicas ou constituição de capital público ou privado.</a:t>
            </a:r>
          </a:p>
          <a:p>
            <a:pPr marL="342900" indent="-342900">
              <a:lnSpc>
                <a:spcPct val="150000"/>
              </a:lnSpc>
              <a:buAutoNum type="alphaLcParenR"/>
            </a:pPr>
            <a:endParaRPr lang="pt-BR" sz="1600" dirty="0"/>
          </a:p>
          <a:p>
            <a:pPr>
              <a:lnSpc>
                <a:spcPct val="150000"/>
              </a:lnSpc>
            </a:pPr>
            <a:endParaRPr lang="pt-BR" sz="1600" dirty="0"/>
          </a:p>
        </p:txBody>
      </p:sp>
      <p:pic>
        <p:nvPicPr>
          <p:cNvPr id="4" name="Imagem 3" descr="Logo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844" y="6215082"/>
            <a:ext cx="2501779" cy="468000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91799"/>
            <a:ext cx="8229241" cy="1032945"/>
          </a:xfrm>
        </p:spPr>
        <p:txBody>
          <a:bodyPr/>
          <a:lstStyle/>
          <a:p>
            <a:pPr algn="ctr"/>
            <a:r>
              <a:rPr lang="pt-BR" sz="2800" b="1" dirty="0">
                <a:solidFill>
                  <a:srgbClr val="8E2A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Gestão do Trabalho - SUAS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980728"/>
            <a:ext cx="8229241" cy="5257800"/>
          </a:xfrm>
        </p:spPr>
        <p:txBody>
          <a:bodyPr/>
          <a:lstStyle/>
          <a:p>
            <a:pPr algn="just"/>
            <a:r>
              <a:rPr lang="pt-BR" altLang="pt-BR" sz="1600" dirty="0">
                <a:latin typeface="Arial" panose="020B0604020202020204" pitchFamily="34" charset="0"/>
                <a:cs typeface="Arial" panose="020B0604020202020204" pitchFamily="34" charset="0"/>
              </a:rPr>
              <a:t>Art. 6</a:t>
            </a:r>
            <a:r>
              <a:rPr lang="pt-BR" altLang="pt-BR" sz="1600" u="sng" baseline="300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pt-BR" altLang="pt-BR" sz="1600" dirty="0">
                <a:latin typeface="Arial" panose="020B0604020202020204" pitchFamily="34" charset="0"/>
                <a:cs typeface="Arial" panose="020B0604020202020204" pitchFamily="34" charset="0"/>
              </a:rPr>
              <a:t>-E: Os recursos do </a:t>
            </a:r>
            <a:r>
              <a:rPr lang="pt-BR" altLang="pt-BR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cofinanciamento</a:t>
            </a:r>
            <a:r>
              <a:rPr lang="pt-BR" alt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 do SUAS</a:t>
            </a:r>
            <a:r>
              <a:rPr lang="pt-BR" altLang="pt-BR" sz="1600" dirty="0">
                <a:latin typeface="Arial" panose="020B0604020202020204" pitchFamily="34" charset="0"/>
                <a:cs typeface="Arial" panose="020B0604020202020204" pitchFamily="34" charset="0"/>
              </a:rPr>
              <a:t>, destinados à execução das ações continuadas de assistência social, poderão ser aplicados no </a:t>
            </a:r>
            <a:r>
              <a:rPr lang="pt-BR" alt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pagamento dos profissionais que integrarem as equipes de referência, responsáveis pela organização e oferta daquelas ações</a:t>
            </a:r>
            <a:r>
              <a:rPr lang="pt-BR" altLang="pt-BR" sz="1600" dirty="0">
                <a:latin typeface="Arial" panose="020B0604020202020204" pitchFamily="34" charset="0"/>
                <a:cs typeface="Arial" panose="020B0604020202020204" pitchFamily="34" charset="0"/>
              </a:rPr>
              <a:t>, conforme percentual apresentado pelo Ministério do Desenvolvimento Social e Combate à Fome e aprovado pelo CNAS.</a:t>
            </a:r>
          </a:p>
          <a:p>
            <a:pPr algn="just"/>
            <a:endParaRPr lang="pt-BR" altLang="pt-B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0" hangingPunct="0">
              <a:buFont typeface="Wingdings" pitchFamily="2" charset="2"/>
              <a:buChar char="ü"/>
            </a:pPr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 Com os 60% dos recursos do Governo Federal pode-se pagar:</a:t>
            </a:r>
          </a:p>
          <a:p>
            <a:pPr algn="just" eaLnBrk="0" hangingPunct="0"/>
            <a:endParaRPr lang="pt-B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 eaLnBrk="0" hangingPunct="0">
              <a:buFont typeface="Arial" panose="020B0604020202020204" pitchFamily="34" charset="0"/>
              <a:buChar char="•"/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Concursados seja pelo regime estatutário, celetista ou temporário, desde que integrem a equipe de referência, em consonância com a NOB-RH/SUAS/2006 e Resolução CNAS nº 17/2011, independente da sua data de ingresso no quadro de pessoal do ente federado;</a:t>
            </a:r>
          </a:p>
          <a:p>
            <a:pPr marL="285750" indent="-285750" algn="just" eaLnBrk="0" hangingPunct="0">
              <a:buFont typeface="Arial" panose="020B0604020202020204" pitchFamily="34" charset="0"/>
              <a:buChar char="•"/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Encargos sociais advindo do vínculo;</a:t>
            </a:r>
          </a:p>
          <a:p>
            <a:pPr marL="285750" indent="-285750" algn="just" eaLnBrk="0" hangingPunct="0">
              <a:buFont typeface="Arial" panose="020B0604020202020204" pitchFamily="34" charset="0"/>
              <a:buChar char="•"/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Auxílio, gratificações, complementação salarial, vale transporte e vale refeição, conforme o caso.</a:t>
            </a:r>
          </a:p>
          <a:p>
            <a:pPr marL="285750" indent="-285750" algn="just" eaLnBrk="0" hangingPunct="0">
              <a:buFont typeface="Arial" panose="020B0604020202020204" pitchFamily="34" charset="0"/>
              <a:buChar char="•"/>
            </a:pPr>
            <a:endParaRPr lang="pt-B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0" hangingPunct="0"/>
            <a:r>
              <a:rPr lang="pt-BR" sz="2000" b="1" u="sng" dirty="0"/>
              <a:t>OBSERVAÇÕES IMPORTANTES</a:t>
            </a:r>
            <a:r>
              <a:rPr lang="pt-BR" sz="2000" b="1" dirty="0"/>
              <a:t>:</a:t>
            </a:r>
          </a:p>
          <a:p>
            <a:pPr algn="just" eaLnBrk="0" hangingPunct="0"/>
            <a:endParaRPr lang="pt-BR" sz="2000" b="1" dirty="0"/>
          </a:p>
          <a:p>
            <a:pPr marL="285750" indent="-285750" algn="just" eaLnBrk="0" hangingPunct="0">
              <a:buFont typeface="Arial" panose="020B0604020202020204" pitchFamily="34" charset="0"/>
              <a:buChar char="•"/>
            </a:pPr>
            <a:r>
              <a:rPr lang="pt-BR" sz="1400" dirty="0"/>
              <a:t>O cálculo dos 60% deverá ser feito de acordo com cada nível de Proteção Social (Básica e Especial);</a:t>
            </a:r>
          </a:p>
          <a:p>
            <a:pPr marL="285750" indent="-285750" algn="just" eaLnBrk="0" hangingPunct="0">
              <a:buFont typeface="Arial" panose="020B0604020202020204" pitchFamily="34" charset="0"/>
              <a:buChar char="•"/>
            </a:pPr>
            <a:r>
              <a:rPr lang="pt-BR" sz="1400" dirty="0"/>
              <a:t>As orientações do Art. 6º-E não se aplicam aos recursos do IGDSUAS. </a:t>
            </a:r>
            <a:endParaRPr lang="pt-BR" sz="1400" b="1" dirty="0"/>
          </a:p>
          <a:p>
            <a:pPr algn="just">
              <a:lnSpc>
                <a:spcPct val="150000"/>
              </a:lnSpc>
            </a:pPr>
            <a:endParaRPr lang="pt-BR" altLang="pt-B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endParaRPr lang="pt-B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m 3" descr="Logo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844" y="6237312"/>
            <a:ext cx="2501779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5307497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sz="2400" b="1" dirty="0"/>
              <a:t>COFINANCIAMENTO ESTADUAL </a:t>
            </a:r>
            <a:br>
              <a:rPr lang="pt-BR" sz="2400" b="1" dirty="0"/>
            </a:br>
            <a:endParaRPr lang="pt-BR" sz="2400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199" y="1340768"/>
            <a:ext cx="8229241" cy="5257800"/>
          </a:xfrm>
        </p:spPr>
        <p:txBody>
          <a:bodyPr/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Estabelecido pela NOB/2005;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Iniciado em Alagoas em dezembro de 2009;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 O Decreto n° Decreto 4.230/2009, regulamentou a transferência de recursos financeiros a serem repassados do Fundo Estadual de Assistência Social (FEAS), para os Fundos Municipais de Assistência Social, destinados a </a:t>
            </a:r>
            <a:r>
              <a:rPr lang="pt-BR" sz="2000" dirty="0" err="1">
                <a:latin typeface="Arial" panose="020B0604020202020204" pitchFamily="34" charset="0"/>
                <a:cs typeface="Arial" panose="020B0604020202020204" pitchFamily="34" charset="0"/>
              </a:rPr>
              <a:t>cofinanciar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 serviços e ações da Política de Assistência Social, tal repasse tem como base o Plano de Serviço dos municípios no âmbito da assistência social.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m 3" descr="Logo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844" y="6237312"/>
            <a:ext cx="2501779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865273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241" cy="841548"/>
          </a:xfrm>
        </p:spPr>
        <p:txBody>
          <a:bodyPr/>
          <a:lstStyle/>
          <a:p>
            <a:r>
              <a:rPr lang="pt-BR" b="1" dirty="0">
                <a:solidFill>
                  <a:srgbClr val="8E2A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CRITÉRIOS 2009 – Resolução CIB nº 007, de 09 de novembro de 2009 e Resolução CEAS nº 015, de 12 de dezembro de 2009</a:t>
            </a:r>
            <a:br>
              <a:rPr lang="pt-BR" b="1" dirty="0">
                <a:solidFill>
                  <a:srgbClr val="8E2A3C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pt-BR" b="1" dirty="0">
              <a:solidFill>
                <a:srgbClr val="8E2A3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816224"/>
            <a:ext cx="8229241" cy="3701008"/>
          </a:xfrm>
        </p:spPr>
        <p:txBody>
          <a:bodyPr/>
          <a:lstStyle/>
          <a:p>
            <a:pPr marL="0" indent="0" algn="just">
              <a:buNone/>
            </a:pPr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Municípios habilitados na Gestão Básica;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Municípios </a:t>
            </a:r>
            <a:r>
              <a:rPr lang="pt-BR" sz="2000" dirty="0" err="1">
                <a:latin typeface="Arial" panose="020B0604020202020204" pitchFamily="34" charset="0"/>
                <a:cs typeface="Arial" panose="020B0604020202020204" pitchFamily="34" charset="0"/>
              </a:rPr>
              <a:t>cofinanciados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 pela União e/ou Estado para a implantação do CRAS com exceção daqueles de pequeno porte I e II contemplados com o Piso de Transição – PBT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Municípios que receberam expansão do Bolsa Família;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Municípios que realizaram adesão a no mínimo 60% de coletivos do </a:t>
            </a:r>
            <a:r>
              <a:rPr lang="pt-BR" sz="2000" dirty="0" err="1">
                <a:latin typeface="Arial" panose="020B0604020202020204" pitchFamily="34" charset="0"/>
                <a:cs typeface="Arial" panose="020B0604020202020204" pitchFamily="34" charset="0"/>
              </a:rPr>
              <a:t>Projovem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 Adolescentes.</a:t>
            </a:r>
          </a:p>
          <a:p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m 3" descr="Logo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844" y="6215082"/>
            <a:ext cx="2501779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450393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523847"/>
            <a:ext cx="8229241" cy="1176961"/>
          </a:xfrm>
        </p:spPr>
        <p:txBody>
          <a:bodyPr/>
          <a:lstStyle/>
          <a:p>
            <a:pPr algn="ctr"/>
            <a:r>
              <a:rPr lang="pt-BR" sz="2400" b="1" dirty="0">
                <a:solidFill>
                  <a:srgbClr val="8E2A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CRITÉRIOS DE EXPANSÃO PARA NOVE MUNICÍPIOS 2013</a:t>
            </a:r>
            <a:br>
              <a:rPr lang="pt-BR" sz="2400" b="1" dirty="0">
                <a:solidFill>
                  <a:srgbClr val="8E2A3C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pt-BR" sz="2400" b="1" dirty="0">
              <a:solidFill>
                <a:srgbClr val="8E2A3C"/>
              </a:solidFill>
            </a:endParaRPr>
          </a:p>
        </p:txBody>
      </p:sp>
      <p:sp>
        <p:nvSpPr>
          <p:cNvPr id="4" name="Espaço Reservado para Conteúd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241" cy="4637112"/>
          </a:xfrm>
        </p:spPr>
        <p:txBody>
          <a:bodyPr/>
          <a:lstStyle/>
          <a:p>
            <a:pPr algn="just"/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ü"/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Municípios que utilizaram integralmente os recursos do IGDSUAS/MDS, ou seja, execução financeira nota 1,00, números aferidos pelo Censo SUAS.</a:t>
            </a:r>
          </a:p>
          <a:p>
            <a:pPr algn="just"/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pt-BR" sz="2000" u="sng" dirty="0">
                <a:latin typeface="Arial" panose="020B0604020202020204" pitchFamily="34" charset="0"/>
                <a:cs typeface="Arial" panose="020B0604020202020204" pitchFamily="34" charset="0"/>
              </a:rPr>
              <a:t>Critério de desempate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Menor IDH </a:t>
            </a:r>
          </a:p>
          <a:p>
            <a:pPr algn="just"/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Observação: No Estado de Alagoas atualmente encontram-se nove municípios com nota 1,00, porém um dos municípios já foi contemplado com </a:t>
            </a:r>
            <a:r>
              <a:rPr lang="pt-BR" sz="1800" dirty="0" err="1">
                <a:latin typeface="Arial" panose="020B0604020202020204" pitchFamily="34" charset="0"/>
                <a:cs typeface="Arial" panose="020B0604020202020204" pitchFamily="34" charset="0"/>
              </a:rPr>
              <a:t>cofinanciamento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 em 2009.</a:t>
            </a:r>
          </a:p>
          <a:p>
            <a:pPr algn="just"/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Como a expansão será para 09 municípios, utilizamos com o segundo critério de expansão, o menor IDH dentre os municípios de Alagoas.</a:t>
            </a:r>
          </a:p>
          <a:p>
            <a:pPr algn="just"/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m 4" descr="Logo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844" y="6237312"/>
            <a:ext cx="2501779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0034347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241" cy="4133056"/>
          </a:xfrm>
        </p:spPr>
        <p:txBody>
          <a:bodyPr/>
          <a:lstStyle/>
          <a:p>
            <a:pPr algn="ctr"/>
            <a:endParaRPr lang="pt-BR" sz="4400" dirty="0">
              <a:solidFill>
                <a:srgbClr val="FF0000"/>
              </a:solidFill>
            </a:endParaRPr>
          </a:p>
          <a:p>
            <a:pPr algn="ctr"/>
            <a:endParaRPr lang="pt-BR" sz="4400" dirty="0">
              <a:solidFill>
                <a:srgbClr val="FF0000"/>
              </a:solidFill>
            </a:endParaRPr>
          </a:p>
          <a:p>
            <a:pPr algn="ctr"/>
            <a:r>
              <a:rPr lang="pt-BR" sz="4400" dirty="0">
                <a:solidFill>
                  <a:srgbClr val="8E2A3C"/>
                </a:solidFill>
              </a:rPr>
              <a:t>Proteção Social Básica</a:t>
            </a:r>
          </a:p>
        </p:txBody>
      </p:sp>
      <p:pic>
        <p:nvPicPr>
          <p:cNvPr id="4" name="Imagem 3" descr="Logo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844" y="6215082"/>
            <a:ext cx="2501779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1010866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Cofinanciamento</a:t>
            </a:r>
            <a:r>
              <a:rPr lang="pt-BR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Estadual da Proteção Social Básica </a:t>
            </a:r>
          </a:p>
        </p:txBody>
      </p:sp>
      <p:graphicFrame>
        <p:nvGraphicFramePr>
          <p:cNvPr id="4" name="Objeto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08816959"/>
              </p:ext>
            </p:extLst>
          </p:nvPr>
        </p:nvGraphicFramePr>
        <p:xfrm>
          <a:off x="747342" y="1484784"/>
          <a:ext cx="7641082" cy="44951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2" name="CorelDRAW" r:id="rId3" imgW="10061640" imgH="5892480" progId="">
                  <p:embed/>
                </p:oleObj>
              </mc:Choice>
              <mc:Fallback>
                <p:oleObj name="CorelDRAW" r:id="rId3" imgW="10061640" imgH="5892480" progId="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7342" y="1484784"/>
                        <a:ext cx="7641082" cy="449510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CaixaDeTexto 4"/>
          <p:cNvSpPr txBox="1"/>
          <p:nvPr/>
        </p:nvSpPr>
        <p:spPr>
          <a:xfrm>
            <a:off x="2623666" y="5805264"/>
            <a:ext cx="5044677" cy="954105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t-BR" sz="1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sym typeface="Arial"/>
              </a:rPr>
              <a:t>50 municípios recebem o valor</a:t>
            </a:r>
            <a:r>
              <a:rPr kumimoji="0" lang="pt-BR" sz="1400" b="0" i="0" u="none" strike="noStrike" cap="none" spc="0" normalizeH="0" dirty="0">
                <a:ln>
                  <a:noFill/>
                </a:ln>
                <a:solidFill>
                  <a:srgbClr val="000000"/>
                </a:solidFill>
                <a:effectLst/>
                <a:uFillTx/>
                <a:sym typeface="Arial"/>
              </a:rPr>
              <a:t> de RS 3.000,00 (três mil reais) mensais, para o </a:t>
            </a:r>
            <a:r>
              <a:rPr kumimoji="0" lang="pt-BR" sz="1400" b="0" i="0" u="none" strike="noStrike" cap="none" spc="0" normalizeH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sym typeface="Arial"/>
              </a:rPr>
              <a:t>cofinanciamento</a:t>
            </a:r>
            <a:r>
              <a:rPr kumimoji="0" lang="pt-BR" sz="1400" b="0" i="0" u="none" strike="noStrike" cap="none" spc="0" normalizeH="0" dirty="0">
                <a:ln>
                  <a:noFill/>
                </a:ln>
                <a:solidFill>
                  <a:srgbClr val="000000"/>
                </a:solidFill>
                <a:effectLst/>
                <a:uFillTx/>
                <a:sym typeface="Arial"/>
              </a:rPr>
              <a:t> dos </a:t>
            </a:r>
            <a:r>
              <a:rPr lang="pt-BR" sz="1400" dirty="0">
                <a:solidFill>
                  <a:srgbClr val="000000"/>
                </a:solidFill>
              </a:rPr>
              <a:t>serviços desenvolvidos no Centro de Referência de Assistência Social – CRAS</a:t>
            </a:r>
          </a:p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t-BR" sz="1400" b="0" i="0" u="none" strike="noStrike" cap="none" spc="0" normalizeH="0" dirty="0">
                <a:ln>
                  <a:noFill/>
                </a:ln>
                <a:solidFill>
                  <a:srgbClr val="000000"/>
                </a:solidFill>
                <a:effectLst/>
                <a:uFillTx/>
                <a:sym typeface="Arial"/>
              </a:rPr>
              <a:t> </a:t>
            </a:r>
            <a:r>
              <a:rPr kumimoji="0" lang="pt-BR" sz="1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sym typeface="Arial"/>
              </a:rPr>
              <a:t> 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611560" y="5085184"/>
            <a:ext cx="2060819" cy="307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t-BR" sz="1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Repasse Fundo a Fundo</a:t>
            </a:r>
          </a:p>
        </p:txBody>
      </p:sp>
      <p:pic>
        <p:nvPicPr>
          <p:cNvPr id="7" name="Imagem 6" descr="Logo1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42844" y="6215082"/>
            <a:ext cx="2501779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8873471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Logo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844" y="6215082"/>
            <a:ext cx="2501779" cy="468000"/>
          </a:xfrm>
          <a:prstGeom prst="rect">
            <a:avLst/>
          </a:prstGeom>
        </p:spPr>
      </p:pic>
      <p:sp>
        <p:nvSpPr>
          <p:cNvPr id="2" name="Retângulo 1"/>
          <p:cNvSpPr/>
          <p:nvPr/>
        </p:nvSpPr>
        <p:spPr>
          <a:xfrm>
            <a:off x="513484" y="2420888"/>
            <a:ext cx="8162972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4400" b="1" cap="none" spc="0" dirty="0">
                <a:ln w="0"/>
                <a:solidFill>
                  <a:srgbClr val="8E2A3C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Sistema Único de Assistência Social - SUAS</a:t>
            </a:r>
          </a:p>
        </p:txBody>
      </p:sp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241" cy="4133056"/>
          </a:xfrm>
        </p:spPr>
        <p:txBody>
          <a:bodyPr/>
          <a:lstStyle/>
          <a:p>
            <a:pPr algn="ctr"/>
            <a:endParaRPr lang="pt-BR" sz="4400" dirty="0">
              <a:solidFill>
                <a:srgbClr val="FF0000"/>
              </a:solidFill>
            </a:endParaRPr>
          </a:p>
          <a:p>
            <a:pPr algn="ctr"/>
            <a:endParaRPr lang="pt-BR" sz="4400" dirty="0">
              <a:solidFill>
                <a:srgbClr val="FF0000"/>
              </a:solidFill>
            </a:endParaRPr>
          </a:p>
          <a:p>
            <a:pPr algn="ctr"/>
            <a:r>
              <a:rPr lang="pt-BR" sz="4400" dirty="0">
                <a:solidFill>
                  <a:srgbClr val="8E2A3C"/>
                </a:solidFill>
              </a:rPr>
              <a:t>Proteção Social Especial</a:t>
            </a:r>
          </a:p>
        </p:txBody>
      </p:sp>
      <p:pic>
        <p:nvPicPr>
          <p:cNvPr id="5" name="Imagem 4" descr="Logo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844" y="6215082"/>
            <a:ext cx="2501779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8299858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sz="2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Expansão da Proteção Social Especial de Média Complexidade</a:t>
            </a:r>
            <a:endParaRPr lang="pt-BR" sz="22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pt-BR" sz="1600" dirty="0">
                <a:latin typeface="Arial" pitchFamily="34" charset="0"/>
                <a:cs typeface="Arial" pitchFamily="34" charset="0"/>
              </a:rPr>
              <a:t>Etapas para o processo de expansão da Proteção Social de Média Complexidade:</a:t>
            </a:r>
          </a:p>
          <a:p>
            <a:pPr algn="just"/>
            <a:endParaRPr lang="pt-BR" sz="1600" dirty="0">
              <a:latin typeface="Arial" pitchFamily="34" charset="0"/>
              <a:cs typeface="Arial" pitchFamily="34" charset="0"/>
            </a:endParaRPr>
          </a:p>
          <a:p>
            <a:pPr algn="just"/>
            <a:endParaRPr lang="pt-BR" sz="16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pt-BR" sz="1600" b="1" dirty="0">
                <a:latin typeface="Arial" pitchFamily="34" charset="0"/>
                <a:cs typeface="Arial" pitchFamily="34" charset="0"/>
              </a:rPr>
              <a:t>RESOLUÇÃO Nº 31, DE 31 DE OUTUBRO DE 2013.</a:t>
            </a:r>
          </a:p>
          <a:p>
            <a:pPr algn="just"/>
            <a:r>
              <a:rPr lang="pt-BR" sz="1600" dirty="0">
                <a:latin typeface="Arial" pitchFamily="34" charset="0"/>
                <a:cs typeface="Arial" pitchFamily="34" charset="0"/>
              </a:rPr>
              <a:t>Aprova princípios e diretrizes da regionalização no âmbito do Sistema Único de Assistência Social – SUAS;</a:t>
            </a:r>
          </a:p>
          <a:p>
            <a:pPr algn="just"/>
            <a:endParaRPr lang="pt-BR" sz="16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pt-BR" sz="1600" b="1" dirty="0">
                <a:latin typeface="Arial" pitchFamily="34" charset="0"/>
                <a:cs typeface="Arial" pitchFamily="34" charset="0"/>
              </a:rPr>
              <a:t>Assinatura do Termo de Aceite pelo Governo do Estado em 30 de junho de 2014;</a:t>
            </a:r>
          </a:p>
          <a:p>
            <a:pPr algn="just"/>
            <a:endParaRPr lang="pt-BR" sz="16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pt-BR" sz="1600" b="1" dirty="0" err="1">
                <a:latin typeface="Arial" pitchFamily="34" charset="0"/>
                <a:cs typeface="Arial" pitchFamily="34" charset="0"/>
              </a:rPr>
              <a:t>Pactuação</a:t>
            </a:r>
            <a:r>
              <a:rPr lang="pt-BR" sz="1600" b="1" dirty="0">
                <a:latin typeface="Arial" pitchFamily="34" charset="0"/>
                <a:cs typeface="Arial" pitchFamily="34" charset="0"/>
              </a:rPr>
              <a:t> do modelo de Regionalização:</a:t>
            </a:r>
          </a:p>
          <a:p>
            <a:pPr algn="just">
              <a:buFont typeface="Wingdings" pitchFamily="2" charset="2"/>
              <a:buChar char="ü"/>
            </a:pPr>
            <a:endParaRPr lang="pt-BR" sz="1600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sz="1600" dirty="0">
                <a:latin typeface="Arial" pitchFamily="34" charset="0"/>
                <a:cs typeface="Arial" pitchFamily="34" charset="0"/>
              </a:rPr>
              <a:t>Resolução CIB nº 02 de 29 de abril de 2015 e Resolução CEAS nº 03 de 30 de abril de 2015, que dispõe sobre o modelo e  critérios da regionalização do cofinanciamento do PAEFI em CREAS municipal;</a:t>
            </a:r>
          </a:p>
          <a:p>
            <a:pPr algn="just"/>
            <a:endParaRPr lang="pt-BR" sz="16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pt-BR" sz="1600" b="1" dirty="0" err="1">
                <a:latin typeface="Arial" pitchFamily="34" charset="0"/>
                <a:cs typeface="Arial" pitchFamily="34" charset="0"/>
              </a:rPr>
              <a:t>Pactuação</a:t>
            </a:r>
            <a:r>
              <a:rPr lang="pt-BR" sz="1600" b="1" dirty="0">
                <a:latin typeface="Arial" pitchFamily="34" charset="0"/>
                <a:cs typeface="Arial" pitchFamily="34" charset="0"/>
              </a:rPr>
              <a:t> dos municípios que realizaram o Termo de Aceite.</a:t>
            </a:r>
          </a:p>
          <a:p>
            <a:pPr algn="just"/>
            <a:endParaRPr lang="pt-BR" sz="1600" dirty="0">
              <a:latin typeface="Arial" pitchFamily="34" charset="0"/>
              <a:cs typeface="Arial" pitchFamily="34" charset="0"/>
            </a:endParaRPr>
          </a:p>
          <a:p>
            <a:pPr algn="just"/>
            <a:endParaRPr lang="pt-BR" sz="1600" dirty="0">
              <a:latin typeface="Arial" pitchFamily="34" charset="0"/>
              <a:cs typeface="Arial" pitchFamily="34" charset="0"/>
            </a:endParaRPr>
          </a:p>
          <a:p>
            <a:pPr algn="just"/>
            <a:endParaRPr lang="pt-BR" sz="1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Imagem 3" descr="Logo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844" y="6215082"/>
            <a:ext cx="2501779" cy="468000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b="1" dirty="0"/>
              <a:t>Expansão da Proteção Social Espacial de Média Complexidade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24744"/>
            <a:ext cx="8229241" cy="5257800"/>
          </a:xfrm>
        </p:spPr>
        <p:txBody>
          <a:bodyPr/>
          <a:lstStyle/>
          <a:p>
            <a:pPr lvl="0" algn="just">
              <a:lnSpc>
                <a:spcPct val="150000"/>
              </a:lnSpc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Modelo e  critérios da regionalização do </a:t>
            </a:r>
            <a:r>
              <a:rPr lang="pt-BR" sz="1600" dirty="0" err="1">
                <a:latin typeface="Arial" panose="020B0604020202020204" pitchFamily="34" charset="0"/>
                <a:cs typeface="Arial" panose="020B0604020202020204" pitchFamily="34" charset="0"/>
              </a:rPr>
              <a:t>cofinanciamento</a:t>
            </a: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 do PAEFI em CREAS municipal, considerando elegíveis os municípios:</a:t>
            </a:r>
          </a:p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pt-B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vinculados aos CREAS Regionais no modelo atualmente executado pelo Estado;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com maior população, atendendo ao critério de Pequeno Porte I, com população abaixo de 20.000 (vinte mil) habitantes;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sem </a:t>
            </a:r>
            <a:r>
              <a:rPr lang="pt-BR" sz="1600" dirty="0" err="1">
                <a:latin typeface="Arial" panose="020B0604020202020204" pitchFamily="34" charset="0"/>
                <a:cs typeface="Arial" panose="020B0604020202020204" pitchFamily="34" charset="0"/>
              </a:rPr>
              <a:t>cofinanciamento</a:t>
            </a: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 federal para o PAEFI.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pt-B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50000"/>
              </a:lnSpc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Foram elegíveis para participar do processo de expansão regionalizada 40 (quarenta) municípios que atendem aos critérios acima mencionados.</a:t>
            </a:r>
          </a:p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A 1ª etapa do Aceite para os municípios elegíveis concluída em 29 de janeiro de 2016. Nesta etapa, 36 municípios realizaram o Aceite no prazo estabelecido. Na 2ª etapa que finalizou dia 16 de março de 2016, conforme </a:t>
            </a:r>
            <a:r>
              <a:rPr lang="pt-BR" sz="1600" dirty="0" err="1">
                <a:latin typeface="Arial" panose="020B0604020202020204" pitchFamily="34" charset="0"/>
                <a:cs typeface="Arial" panose="020B0604020202020204" pitchFamily="34" charset="0"/>
              </a:rPr>
              <a:t>pactuação</a:t>
            </a: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 na reunião da CIB realizada em 15/02/2016, mais 04 municípios fizeram a adesão.</a:t>
            </a:r>
          </a:p>
          <a:p>
            <a:endParaRPr lang="pt-B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m 3" descr="Logo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844" y="6215082"/>
            <a:ext cx="2501779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8524375"/>
      </p:ext>
    </p:extLst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b="1" dirty="0"/>
              <a:t>Capilaridade da Proteção Social Especial de Média Complexidade em Alagoas, até 2015.</a:t>
            </a:r>
          </a:p>
        </p:txBody>
      </p:sp>
      <p:graphicFrame>
        <p:nvGraphicFramePr>
          <p:cNvPr id="4" name="Objeto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57231735"/>
              </p:ext>
            </p:extLst>
          </p:nvPr>
        </p:nvGraphicFramePr>
        <p:xfrm>
          <a:off x="409710" y="1413164"/>
          <a:ext cx="8194738" cy="4679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0" name="CorelDRAW" r:id="rId3" imgW="9900000" imgH="5631120" progId="">
                  <p:embed/>
                </p:oleObj>
              </mc:Choice>
              <mc:Fallback>
                <p:oleObj name="CorelDRAW" r:id="rId3" imgW="9900000" imgH="5631120" progId="">
                  <p:embed/>
                  <p:pic>
                    <p:nvPicPr>
                      <p:cNvPr id="0" name="Picture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9710" y="1413164"/>
                        <a:ext cx="8194738" cy="46799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Imagem 4" descr="Logo1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42844" y="6215082"/>
            <a:ext cx="2501779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361229"/>
      </p:ext>
    </p:extLst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b="1" dirty="0"/>
              <a:t>Expansão da Proteção Social Especial de Média Complexidade</a:t>
            </a:r>
            <a:br>
              <a:rPr lang="pt-BR" b="1" dirty="0"/>
            </a:br>
            <a:r>
              <a:rPr lang="pt-BR" b="1" dirty="0"/>
              <a:t>40 municípios contemplados</a:t>
            </a:r>
          </a:p>
        </p:txBody>
      </p:sp>
      <p:graphicFrame>
        <p:nvGraphicFramePr>
          <p:cNvPr id="4" name="Objeto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98323331"/>
              </p:ext>
            </p:extLst>
          </p:nvPr>
        </p:nvGraphicFramePr>
        <p:xfrm>
          <a:off x="500482" y="1052736"/>
          <a:ext cx="7815934" cy="45979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7" name="CorelDRAW" r:id="rId3" imgW="10061640" imgH="5892480" progId="">
                  <p:embed/>
                </p:oleObj>
              </mc:Choice>
              <mc:Fallback>
                <p:oleObj name="CorelDRAW" r:id="rId3" imgW="10061640" imgH="5892480" progId="">
                  <p:embed/>
                  <p:pic>
                    <p:nvPicPr>
                      <p:cNvPr id="0" name="Picture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0482" y="1052736"/>
                        <a:ext cx="7815934" cy="459796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CaixaDeTexto 4"/>
          <p:cNvSpPr txBox="1"/>
          <p:nvPr/>
        </p:nvSpPr>
        <p:spPr>
          <a:xfrm>
            <a:off x="2627784" y="5517232"/>
            <a:ext cx="5616624" cy="1169549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pt-BR" sz="1400" dirty="0">
                <a:solidFill>
                  <a:srgbClr val="000000"/>
                </a:solidFill>
              </a:rPr>
              <a:t>40</a:t>
            </a:r>
            <a:r>
              <a:rPr kumimoji="0" lang="pt-BR" sz="1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sym typeface="Arial"/>
              </a:rPr>
              <a:t> municípios irão receber o valor</a:t>
            </a:r>
            <a:r>
              <a:rPr kumimoji="0" lang="pt-BR" sz="1400" b="0" i="0" u="none" strike="noStrike" cap="none" spc="0" normalizeH="0" dirty="0">
                <a:ln>
                  <a:noFill/>
                </a:ln>
                <a:solidFill>
                  <a:srgbClr val="000000"/>
                </a:solidFill>
                <a:effectLst/>
                <a:uFillTx/>
                <a:sym typeface="Arial"/>
              </a:rPr>
              <a:t> de RS 7.500,00 (sete mil e quinhentos reais) mensais, para o </a:t>
            </a:r>
            <a:r>
              <a:rPr kumimoji="0" lang="pt-BR" sz="1400" b="0" i="0" u="none" strike="noStrike" cap="none" spc="0" normalizeH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sym typeface="Arial"/>
              </a:rPr>
              <a:t>cofinanciamento</a:t>
            </a:r>
            <a:r>
              <a:rPr kumimoji="0" lang="pt-BR" sz="1400" b="0" i="0" u="none" strike="noStrike" cap="none" spc="0" normalizeH="0" dirty="0">
                <a:ln>
                  <a:noFill/>
                </a:ln>
                <a:solidFill>
                  <a:srgbClr val="000000"/>
                </a:solidFill>
                <a:effectLst/>
                <a:uFillTx/>
                <a:sym typeface="Arial"/>
              </a:rPr>
              <a:t> dos </a:t>
            </a:r>
            <a:r>
              <a:rPr lang="pt-BR" sz="1400" dirty="0">
                <a:solidFill>
                  <a:srgbClr val="000000"/>
                </a:solidFill>
              </a:rPr>
              <a:t>serviços desenvolvidos no Centro de Referência Especializado de Assistência Social – CREAS. Sendo o valor de R$ 2.500 do FEAS e R$ 5.000,00 do FNAS.</a:t>
            </a:r>
          </a:p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t-BR" sz="1400" b="0" i="0" u="none" strike="noStrike" cap="none" spc="0" normalizeH="0" dirty="0">
                <a:ln>
                  <a:noFill/>
                </a:ln>
                <a:solidFill>
                  <a:srgbClr val="000000"/>
                </a:solidFill>
                <a:effectLst/>
                <a:uFillTx/>
                <a:sym typeface="Arial"/>
              </a:rPr>
              <a:t> </a:t>
            </a:r>
            <a:r>
              <a:rPr kumimoji="0" lang="pt-BR" sz="1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sym typeface="Arial"/>
              </a:rPr>
              <a:t> 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611560" y="5085184"/>
            <a:ext cx="2060819" cy="307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t-BR" sz="1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Repasse Fundo a Fundo</a:t>
            </a:r>
          </a:p>
        </p:txBody>
      </p:sp>
      <p:pic>
        <p:nvPicPr>
          <p:cNvPr id="7" name="Imagem 6" descr="Logo1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7504" y="6215082"/>
            <a:ext cx="2501779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068966"/>
      </p:ext>
    </p:extLst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404663"/>
            <a:ext cx="8229241" cy="1195537"/>
          </a:xfrm>
        </p:spPr>
        <p:txBody>
          <a:bodyPr/>
          <a:lstStyle/>
          <a:p>
            <a:pPr algn="ctr"/>
            <a:r>
              <a:rPr lang="pt-BR" b="1" dirty="0"/>
              <a:t>Mapa da Proteção Social Especial de Média Complexidade após o processo de expansão</a:t>
            </a:r>
          </a:p>
        </p:txBody>
      </p:sp>
      <p:graphicFrame>
        <p:nvGraphicFramePr>
          <p:cNvPr id="5" name="Obje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52957874"/>
              </p:ext>
            </p:extLst>
          </p:nvPr>
        </p:nvGraphicFramePr>
        <p:xfrm>
          <a:off x="827584" y="1462088"/>
          <a:ext cx="7128792" cy="46002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4" name="CorelDRAW" r:id="rId3" imgW="10061640" imgH="6466320" progId="">
                  <p:embed/>
                </p:oleObj>
              </mc:Choice>
              <mc:Fallback>
                <p:oleObj name="CorelDRAW" r:id="rId3" imgW="10061640" imgH="6466320" progId="">
                  <p:embed/>
                  <p:pic>
                    <p:nvPicPr>
                      <p:cNvPr id="0" name="Picture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7584" y="1462088"/>
                        <a:ext cx="7128792" cy="460029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Imagem 3" descr="Logo1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42844" y="6215082"/>
            <a:ext cx="2501779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459929"/>
      </p:ext>
    </p:extLst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Retângulo 3"/>
          <p:cNvSpPr/>
          <p:nvPr/>
        </p:nvSpPr>
        <p:spPr>
          <a:xfrm>
            <a:off x="2014538" y="908050"/>
            <a:ext cx="4248150" cy="36036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500" b="1" dirty="0">
                <a:solidFill>
                  <a:schemeClr val="tx1"/>
                </a:solidFill>
              </a:rPr>
              <a:t>Partilha/ </a:t>
            </a:r>
            <a:r>
              <a:rPr lang="pt-BR" sz="1500" b="1" dirty="0" err="1">
                <a:solidFill>
                  <a:schemeClr val="tx1"/>
                </a:solidFill>
              </a:rPr>
              <a:t>Pactuação</a:t>
            </a:r>
            <a:r>
              <a:rPr lang="pt-BR" sz="1500" b="1" dirty="0">
                <a:solidFill>
                  <a:schemeClr val="tx1"/>
                </a:solidFill>
              </a:rPr>
              <a:t>  (critérios pré-estabelecidos)</a:t>
            </a:r>
          </a:p>
        </p:txBody>
      </p:sp>
      <p:sp>
        <p:nvSpPr>
          <p:cNvPr id="5" name="Retângulo 4"/>
          <p:cNvSpPr/>
          <p:nvPr/>
        </p:nvSpPr>
        <p:spPr>
          <a:xfrm>
            <a:off x="1979613" y="1700213"/>
            <a:ext cx="4248150" cy="39687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400" b="1" dirty="0">
                <a:solidFill>
                  <a:schemeClr val="tx1"/>
                </a:solidFill>
              </a:rPr>
              <a:t>Planejamento e Preenchimento do Plano de Serviço</a:t>
            </a:r>
            <a:r>
              <a:rPr lang="pt-BR" sz="14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6" name="Retângulo 5"/>
          <p:cNvSpPr/>
          <p:nvPr/>
        </p:nvSpPr>
        <p:spPr>
          <a:xfrm>
            <a:off x="1979613" y="2565400"/>
            <a:ext cx="4248150" cy="35877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500" b="1" dirty="0">
                <a:solidFill>
                  <a:schemeClr val="tx1"/>
                </a:solidFill>
              </a:rPr>
              <a:t>Avaliação  do Conselho – Plano de </a:t>
            </a:r>
            <a:r>
              <a:rPr lang="pt-BR" sz="1600" b="1" dirty="0">
                <a:solidFill>
                  <a:schemeClr val="tx1"/>
                </a:solidFill>
              </a:rPr>
              <a:t>Serviço</a:t>
            </a:r>
            <a:endParaRPr lang="pt-BR" sz="1500" b="1" dirty="0">
              <a:solidFill>
                <a:schemeClr val="tx1"/>
              </a:solidFill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2014538" y="3213100"/>
            <a:ext cx="1944687" cy="360363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500" b="1" dirty="0">
                <a:solidFill>
                  <a:schemeClr val="tx1"/>
                </a:solidFill>
              </a:rPr>
              <a:t>Repasse dos Recursos</a:t>
            </a:r>
          </a:p>
        </p:txBody>
      </p:sp>
      <p:sp>
        <p:nvSpPr>
          <p:cNvPr id="8" name="Retângulo 7"/>
          <p:cNvSpPr/>
          <p:nvPr/>
        </p:nvSpPr>
        <p:spPr>
          <a:xfrm>
            <a:off x="1979613" y="3933825"/>
            <a:ext cx="4321175" cy="647700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500" b="1" dirty="0">
                <a:solidFill>
                  <a:schemeClr val="tx1"/>
                </a:solidFill>
              </a:rPr>
              <a:t>Prestação de Contas – Preenchimento das informações do Demonstrativo  </a:t>
            </a:r>
          </a:p>
        </p:txBody>
      </p:sp>
      <p:sp>
        <p:nvSpPr>
          <p:cNvPr id="9" name="Retângulo 8"/>
          <p:cNvSpPr/>
          <p:nvPr/>
        </p:nvSpPr>
        <p:spPr>
          <a:xfrm>
            <a:off x="4246563" y="3213100"/>
            <a:ext cx="2016125" cy="360363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500" b="1" dirty="0">
                <a:solidFill>
                  <a:schemeClr val="tx1"/>
                </a:solidFill>
              </a:rPr>
              <a:t>Execução dos Serviços</a:t>
            </a:r>
          </a:p>
        </p:txBody>
      </p:sp>
      <p:sp>
        <p:nvSpPr>
          <p:cNvPr id="10" name="Retângulo 9"/>
          <p:cNvSpPr/>
          <p:nvPr/>
        </p:nvSpPr>
        <p:spPr>
          <a:xfrm>
            <a:off x="2014538" y="5013325"/>
            <a:ext cx="4286250" cy="503238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500" b="1" dirty="0">
                <a:solidFill>
                  <a:schemeClr val="tx1"/>
                </a:solidFill>
              </a:rPr>
              <a:t>Parecer do Conselho</a:t>
            </a:r>
          </a:p>
        </p:txBody>
      </p:sp>
      <p:sp>
        <p:nvSpPr>
          <p:cNvPr id="11" name="Retângulo 10"/>
          <p:cNvSpPr/>
          <p:nvPr/>
        </p:nvSpPr>
        <p:spPr>
          <a:xfrm>
            <a:off x="6444208" y="908720"/>
            <a:ext cx="720080" cy="4068452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vert" anchor="ctr"/>
          <a:lstStyle/>
          <a:p>
            <a:pPr algn="ctr">
              <a:defRPr/>
            </a:pPr>
            <a:r>
              <a:rPr lang="pt-BR" b="1" dirty="0">
                <a:solidFill>
                  <a:schemeClr val="tx1"/>
                </a:solidFill>
              </a:rPr>
              <a:t>ACOMPANHAMENTO E FISCALIZAÇÃO -  CONSELHO  DE ASSISTÊNCIA SOCIAL</a:t>
            </a:r>
            <a:endParaRPr lang="pt-BR" sz="1400" b="1" dirty="0">
              <a:solidFill>
                <a:schemeClr val="tx1"/>
              </a:solidFill>
            </a:endParaRPr>
          </a:p>
        </p:txBody>
      </p:sp>
      <p:sp>
        <p:nvSpPr>
          <p:cNvPr id="12" name="Seta para baixo 20"/>
          <p:cNvSpPr/>
          <p:nvPr/>
        </p:nvSpPr>
        <p:spPr>
          <a:xfrm>
            <a:off x="3995936" y="1340768"/>
            <a:ext cx="322932" cy="360040"/>
          </a:xfrm>
          <a:prstGeom prst="down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schemeClr val="tx1"/>
              </a:solidFill>
            </a:endParaRPr>
          </a:p>
        </p:txBody>
      </p:sp>
      <p:sp>
        <p:nvSpPr>
          <p:cNvPr id="13" name="Seta para baixo 21"/>
          <p:cNvSpPr/>
          <p:nvPr/>
        </p:nvSpPr>
        <p:spPr>
          <a:xfrm>
            <a:off x="4033044" y="2168860"/>
            <a:ext cx="322932" cy="396044"/>
          </a:xfrm>
          <a:prstGeom prst="down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schemeClr val="tx1"/>
              </a:solidFill>
            </a:endParaRPr>
          </a:p>
        </p:txBody>
      </p:sp>
      <p:sp>
        <p:nvSpPr>
          <p:cNvPr id="14" name="Chave direita 22"/>
          <p:cNvSpPr/>
          <p:nvPr/>
        </p:nvSpPr>
        <p:spPr>
          <a:xfrm rot="16200000">
            <a:off x="4033044" y="2204244"/>
            <a:ext cx="215900" cy="1728788"/>
          </a:xfrm>
          <a:prstGeom prst="rightBrac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15" name="Chave direita 23"/>
          <p:cNvSpPr/>
          <p:nvPr/>
        </p:nvSpPr>
        <p:spPr>
          <a:xfrm rot="5400000">
            <a:off x="3997325" y="2852738"/>
            <a:ext cx="287337" cy="1728788"/>
          </a:xfrm>
          <a:prstGeom prst="rightBrac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16" name="Seta para baixo 24"/>
          <p:cNvSpPr/>
          <p:nvPr/>
        </p:nvSpPr>
        <p:spPr>
          <a:xfrm>
            <a:off x="3995936" y="4617132"/>
            <a:ext cx="322932" cy="396044"/>
          </a:xfrm>
          <a:prstGeom prst="down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schemeClr val="tx1"/>
              </a:solidFill>
            </a:endParaRPr>
          </a:p>
        </p:txBody>
      </p:sp>
      <p:sp>
        <p:nvSpPr>
          <p:cNvPr id="17" name="Retângulo 16"/>
          <p:cNvSpPr/>
          <p:nvPr/>
        </p:nvSpPr>
        <p:spPr>
          <a:xfrm>
            <a:off x="2014612" y="6033894"/>
            <a:ext cx="4285580" cy="707473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b="1" dirty="0">
                <a:solidFill>
                  <a:schemeClr val="tx1"/>
                </a:solidFill>
              </a:rPr>
              <a:t>ANÁLISE DA PRESTAÇÃO DE CONTAS PELO GESTOR ESTADUAL</a:t>
            </a:r>
          </a:p>
        </p:txBody>
      </p:sp>
      <p:sp>
        <p:nvSpPr>
          <p:cNvPr id="18" name="Retângulo 17"/>
          <p:cNvSpPr/>
          <p:nvPr/>
        </p:nvSpPr>
        <p:spPr>
          <a:xfrm>
            <a:off x="7272300" y="908719"/>
            <a:ext cx="684076" cy="583264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vert" anchor="ctr"/>
          <a:lstStyle/>
          <a:p>
            <a:pPr algn="ctr">
              <a:defRPr/>
            </a:pPr>
            <a:r>
              <a:rPr lang="pt-BR" b="1" dirty="0">
                <a:solidFill>
                  <a:schemeClr val="tx1"/>
                </a:solidFill>
              </a:rPr>
              <a:t>ACOMPANHAMENTO PELO GESTOR ESTADUAL</a:t>
            </a:r>
          </a:p>
        </p:txBody>
      </p:sp>
      <p:sp>
        <p:nvSpPr>
          <p:cNvPr id="19" name="Seta para baixo 28"/>
          <p:cNvSpPr/>
          <p:nvPr/>
        </p:nvSpPr>
        <p:spPr>
          <a:xfrm>
            <a:off x="3961036" y="5589240"/>
            <a:ext cx="322932" cy="396044"/>
          </a:xfrm>
          <a:prstGeom prst="down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schemeClr val="tx1"/>
              </a:solidFill>
            </a:endParaRPr>
          </a:p>
        </p:txBody>
      </p:sp>
      <p:sp>
        <p:nvSpPr>
          <p:cNvPr id="20" name="Retângulo Arredondado 19"/>
          <p:cNvSpPr/>
          <p:nvPr/>
        </p:nvSpPr>
        <p:spPr>
          <a:xfrm>
            <a:off x="0" y="6033894"/>
            <a:ext cx="2014538" cy="707473"/>
          </a:xfrm>
          <a:prstGeom prst="roundRect">
            <a:avLst/>
          </a:prstGeom>
          <a:solidFill>
            <a:srgbClr val="FFFFFF"/>
          </a:solidFill>
          <a:ln w="25400" cap="flat">
            <a:solidFill>
              <a:schemeClr val="bg1"/>
            </a:solidFill>
            <a:prstDash val="solid"/>
            <a:bevel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CaixaDeTexto 19"/>
          <p:cNvSpPr txBox="1">
            <a:spLocks noChangeArrowheads="1"/>
          </p:cNvSpPr>
          <p:nvPr/>
        </p:nvSpPr>
        <p:spPr bwMode="auto">
          <a:xfrm>
            <a:off x="0" y="404813"/>
            <a:ext cx="9144000" cy="523875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pt-BR" sz="2800" b="1" dirty="0">
                <a:latin typeface="+mj-lt"/>
              </a:rPr>
              <a:t>FLUXO DO FINANCIAMENTO DO SUAS</a:t>
            </a:r>
          </a:p>
        </p:txBody>
      </p:sp>
    </p:spTree>
    <p:extLst>
      <p:ext uri="{BB962C8B-B14F-4D97-AF65-F5344CB8AC3E}">
        <p14:creationId xmlns:p14="http://schemas.microsoft.com/office/powerpoint/2010/main" val="2712138260"/>
      </p:ext>
    </p:extLst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Logo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844" y="6215082"/>
            <a:ext cx="2501779" cy="468000"/>
          </a:xfrm>
          <a:prstGeom prst="rect">
            <a:avLst/>
          </a:prstGeom>
        </p:spPr>
      </p:pic>
      <p:sp>
        <p:nvSpPr>
          <p:cNvPr id="6" name="Retângulo 8"/>
          <p:cNvSpPr>
            <a:spLocks noChangeArrowheads="1"/>
          </p:cNvSpPr>
          <p:nvPr/>
        </p:nvSpPr>
        <p:spPr bwMode="auto">
          <a:xfrm>
            <a:off x="0" y="650875"/>
            <a:ext cx="9144000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defRPr/>
            </a:pPr>
            <a:r>
              <a:rPr lang="pt-BR" sz="2800" b="1" dirty="0">
                <a:latin typeface="+mj-lt"/>
              </a:rPr>
              <a:t> REPROGRAMAÇÃO DE SALDOS</a:t>
            </a:r>
          </a:p>
        </p:txBody>
      </p:sp>
      <p:sp>
        <p:nvSpPr>
          <p:cNvPr id="7" name="Retângulo 6"/>
          <p:cNvSpPr>
            <a:spLocks noChangeArrowheads="1"/>
          </p:cNvSpPr>
          <p:nvPr/>
        </p:nvSpPr>
        <p:spPr bwMode="auto">
          <a:xfrm>
            <a:off x="468313" y="1412776"/>
            <a:ext cx="8389937" cy="37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 eaLnBrk="0" hangingPunct="0">
              <a:lnSpc>
                <a:spcPct val="150000"/>
              </a:lnSpc>
              <a:defRPr/>
            </a:pPr>
            <a:r>
              <a:rPr lang="pt-BR" sz="2000" dirty="0">
                <a:solidFill>
                  <a:srgbClr val="000000"/>
                </a:solidFill>
                <a:latin typeface="+mn-lt"/>
              </a:rPr>
              <a:t>O saldo dos recursos financeiros repassados pelo FNAS aos fundos de assistência social municipais, estaduais e do Distrito Federal, existente em 31 de dezembro de cada ano, poderá ser reprogramado, dentro de cada nível de proteção social, para todo o exercício seguinte, desde que o órgão gestor tenha assegurado à população, durante o exercício em questão, os serviços socioassistenciais </a:t>
            </a:r>
            <a:r>
              <a:rPr lang="pt-BR" sz="2000" dirty="0" err="1">
                <a:solidFill>
                  <a:srgbClr val="000000"/>
                </a:solidFill>
                <a:latin typeface="+mn-lt"/>
              </a:rPr>
              <a:t>cofinanciados</a:t>
            </a:r>
            <a:r>
              <a:rPr lang="pt-BR" sz="2000" dirty="0">
                <a:solidFill>
                  <a:srgbClr val="000000"/>
                </a:solidFill>
                <a:latin typeface="+mn-lt"/>
              </a:rPr>
              <a:t>, correspondentes a cada Piso de Proteção. (Art. 11 da Portaria nº 625 10/08/2010).</a:t>
            </a:r>
          </a:p>
          <a:p>
            <a:pPr algn="just" eaLnBrk="0" hangingPunct="0">
              <a:lnSpc>
                <a:spcPct val="150000"/>
              </a:lnSpc>
              <a:defRPr/>
            </a:pPr>
            <a:endParaRPr lang="pt-BR" sz="20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94016467"/>
      </p:ext>
    </p:extLst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Logo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844" y="6215082"/>
            <a:ext cx="2501779" cy="468000"/>
          </a:xfrm>
          <a:prstGeom prst="rect">
            <a:avLst/>
          </a:prstGeom>
        </p:spPr>
      </p:pic>
      <p:sp>
        <p:nvSpPr>
          <p:cNvPr id="6" name="Retângulo 8"/>
          <p:cNvSpPr>
            <a:spLocks noChangeArrowheads="1"/>
          </p:cNvSpPr>
          <p:nvPr/>
        </p:nvSpPr>
        <p:spPr bwMode="auto">
          <a:xfrm>
            <a:off x="0" y="465138"/>
            <a:ext cx="9144000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defRPr/>
            </a:pPr>
            <a:r>
              <a:rPr lang="pt-BR" sz="2800" b="1" dirty="0">
                <a:solidFill>
                  <a:srgbClr val="C00000"/>
                </a:solidFill>
                <a:latin typeface="+mj-lt"/>
              </a:rPr>
              <a:t> REGRAS PARA REPROGRAMAÇÃO DE SALDOS</a:t>
            </a:r>
          </a:p>
        </p:txBody>
      </p:sp>
      <p:sp>
        <p:nvSpPr>
          <p:cNvPr id="7" name="Retângulo 6"/>
          <p:cNvSpPr>
            <a:spLocks noChangeArrowheads="1"/>
          </p:cNvSpPr>
          <p:nvPr/>
        </p:nvSpPr>
        <p:spPr bwMode="auto">
          <a:xfrm>
            <a:off x="468313" y="1322179"/>
            <a:ext cx="8389937" cy="45550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>
              <a:defRPr/>
            </a:pPr>
            <a:r>
              <a:rPr lang="pt-BR" sz="2000" dirty="0">
                <a:latin typeface="+mn-lt"/>
              </a:rPr>
              <a:t>1 – Prestar os serviços socioassistenciais </a:t>
            </a:r>
            <a:r>
              <a:rPr lang="pt-BR" sz="2000" dirty="0" err="1">
                <a:latin typeface="+mn-lt"/>
              </a:rPr>
              <a:t>cofinanciados</a:t>
            </a:r>
            <a:r>
              <a:rPr lang="pt-BR" sz="2000" dirty="0">
                <a:latin typeface="+mn-lt"/>
              </a:rPr>
              <a:t>, correspondente a cada piso de proteção, de forma contínua e sem interrupção; </a:t>
            </a:r>
          </a:p>
          <a:p>
            <a:pPr algn="just">
              <a:defRPr/>
            </a:pPr>
            <a:endParaRPr lang="pt-BR" sz="1000" dirty="0">
              <a:latin typeface="+mn-lt"/>
            </a:endParaRPr>
          </a:p>
          <a:p>
            <a:pPr algn="just">
              <a:defRPr/>
            </a:pPr>
            <a:r>
              <a:rPr lang="pt-BR" sz="2000" dirty="0">
                <a:latin typeface="+mn-lt"/>
              </a:rPr>
              <a:t>2 – A proposta de reprogramação de saldo financeiro não executado no exercício anterior deverá ser apresentada para apreciação do Conselho de Assistência Social;</a:t>
            </a:r>
          </a:p>
          <a:p>
            <a:pPr algn="just">
              <a:defRPr/>
            </a:pPr>
            <a:endParaRPr lang="pt-BR" sz="1000" dirty="0">
              <a:latin typeface="+mn-lt"/>
            </a:endParaRPr>
          </a:p>
          <a:p>
            <a:pPr algn="just">
              <a:defRPr/>
            </a:pPr>
            <a:r>
              <a:rPr lang="pt-BR" sz="2000" dirty="0">
                <a:latin typeface="+mn-lt"/>
              </a:rPr>
              <a:t>3 – Após parecer favorável do Conselho de Assistência Social, aplicar o saldo reprogramado dentro de cada nível de Proteção em que foi repassado e vincular aos serviços (Portarias nº 440 e 442 de 2005); e</a:t>
            </a:r>
          </a:p>
          <a:p>
            <a:pPr algn="just">
              <a:defRPr/>
            </a:pPr>
            <a:endParaRPr lang="pt-BR" sz="1000" dirty="0">
              <a:latin typeface="+mn-lt"/>
            </a:endParaRPr>
          </a:p>
          <a:p>
            <a:pPr algn="just">
              <a:defRPr/>
            </a:pPr>
            <a:r>
              <a:rPr lang="pt-BR" sz="2000" dirty="0">
                <a:latin typeface="+mn-lt"/>
              </a:rPr>
              <a:t>4 – Devolver, ao FEAS, o recurso financeiro acumulado em decorrência da não prestação dos serviços, de sua interrupção ou da não aprovação pelo Conselho de Assistência Social, inclusive os saldos provenientes de receitas obtidas com a aplicação financeiras desses recursos.</a:t>
            </a:r>
            <a:endParaRPr lang="pt-BR" sz="20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711623643"/>
      </p:ext>
    </p:extLst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endParaRPr lang="pt-BR" sz="3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pt-BR" sz="3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pt-BR" sz="3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pt-BR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OBRIGADA!</a:t>
            </a:r>
          </a:p>
        </p:txBody>
      </p:sp>
      <p:pic>
        <p:nvPicPr>
          <p:cNvPr id="4" name="Imagem 3" descr="Logo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844" y="6215082"/>
            <a:ext cx="2501779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4609496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br>
              <a:rPr lang="pt-BR" altLang="pt-BR" b="1" dirty="0">
                <a:solidFill>
                  <a:srgbClr val="000000"/>
                </a:solidFill>
                <a:cs typeface="Arial" panose="020B0604020202020204" pitchFamily="34" charset="0"/>
              </a:rPr>
            </a:br>
            <a:endParaRPr lang="pt-BR" dirty="0"/>
          </a:p>
        </p:txBody>
      </p:sp>
      <p:pic>
        <p:nvPicPr>
          <p:cNvPr id="29" name="Imagem 28" descr="Logo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844" y="6215082"/>
            <a:ext cx="2501779" cy="468000"/>
          </a:xfrm>
          <a:prstGeom prst="rect">
            <a:avLst/>
          </a:prstGeom>
        </p:spPr>
      </p:pic>
      <p:sp>
        <p:nvSpPr>
          <p:cNvPr id="30" name="Retângulo 8"/>
          <p:cNvSpPr txBox="1">
            <a:spLocks noChangeArrowheads="1"/>
          </p:cNvSpPr>
          <p:nvPr/>
        </p:nvSpPr>
        <p:spPr bwMode="auto">
          <a:xfrm>
            <a:off x="428625" y="817563"/>
            <a:ext cx="82296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pt-BR" sz="2800" b="1" dirty="0">
                <a:latin typeface="+mj-lt"/>
              </a:rPr>
              <a:t>FUNDOS DE ASSISTÊNCIA SOCIAL - FAS</a:t>
            </a:r>
          </a:p>
        </p:txBody>
      </p:sp>
      <p:sp>
        <p:nvSpPr>
          <p:cNvPr id="31" name="Retângulo 6"/>
          <p:cNvSpPr>
            <a:spLocks noChangeArrowheads="1"/>
          </p:cNvSpPr>
          <p:nvPr/>
        </p:nvSpPr>
        <p:spPr bwMode="auto">
          <a:xfrm>
            <a:off x="468313" y="1661178"/>
            <a:ext cx="8351837" cy="4247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42900" indent="-342900" algn="just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ü"/>
              <a:defRPr/>
            </a:pPr>
            <a:r>
              <a:rPr lang="pt-BR" sz="2000" dirty="0">
                <a:latin typeface="+mn-lt"/>
              </a:rPr>
              <a:t>Os Fundos de Assistência Social, mais do que uma exigência legal, são instrumentos fundamentais de gestão dos recursos para a garantia da oferta de serviços do Sistema Único de Assistência Social - SUAS.</a:t>
            </a:r>
            <a:r>
              <a:rPr lang="pt-BR" sz="2000" strike="sngStrike" dirty="0">
                <a:latin typeface="+mn-lt"/>
              </a:rPr>
              <a:t> 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defRPr/>
            </a:pPr>
            <a:endParaRPr lang="pt-BR" sz="2000" strike="sngStrike" dirty="0">
              <a:latin typeface="+mn-lt"/>
            </a:endParaRPr>
          </a:p>
          <a:p>
            <a:pPr marL="342900" indent="-342900" algn="just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ü"/>
              <a:defRPr/>
            </a:pPr>
            <a:r>
              <a:rPr lang="pt-BR" sz="2000" dirty="0">
                <a:latin typeface="+mn-lt"/>
              </a:rPr>
              <a:t>Isto torna a estruturação e a organização dos fundos e consequentemente, o aprimoramento da gestão orçamentária e financeira, necessidades prementes e um desafio a ser enfrentado pelos gestores em cada esfera de governo.</a:t>
            </a:r>
          </a:p>
          <a:p>
            <a:pPr marL="342900" indent="-342900" algn="just">
              <a:lnSpc>
                <a:spcPct val="150000"/>
              </a:lnSpc>
              <a:buFont typeface="Wingdings" pitchFamily="2" charset="2"/>
              <a:buChar char="ü"/>
              <a:defRPr/>
            </a:pPr>
            <a:endParaRPr lang="pt-BR" sz="2000" dirty="0">
              <a:latin typeface="+mn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2111076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Imagem 28" descr="Logo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844" y="6215082"/>
            <a:ext cx="2501779" cy="468000"/>
          </a:xfrm>
          <a:prstGeom prst="rect">
            <a:avLst/>
          </a:prstGeom>
        </p:spPr>
      </p:pic>
      <p:sp>
        <p:nvSpPr>
          <p:cNvPr id="5" name="Retângulo 8"/>
          <p:cNvSpPr txBox="1">
            <a:spLocks noChangeArrowheads="1"/>
          </p:cNvSpPr>
          <p:nvPr/>
        </p:nvSpPr>
        <p:spPr bwMode="auto">
          <a:xfrm>
            <a:off x="428625" y="476250"/>
            <a:ext cx="82296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pt-BR" sz="2800" b="1" dirty="0">
                <a:latin typeface="+mj-lt"/>
              </a:rPr>
              <a:t>FINANCIAMENTO</a:t>
            </a:r>
          </a:p>
        </p:txBody>
      </p:sp>
      <p:sp>
        <p:nvSpPr>
          <p:cNvPr id="6" name="Retângulo 6"/>
          <p:cNvSpPr>
            <a:spLocks noChangeArrowheads="1"/>
          </p:cNvSpPr>
          <p:nvPr/>
        </p:nvSpPr>
        <p:spPr bwMode="auto">
          <a:xfrm>
            <a:off x="468313" y="1271588"/>
            <a:ext cx="8351837" cy="5016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pt-BR" sz="2000" dirty="0">
                <a:latin typeface="+mj-lt"/>
                <a:cs typeface="Arial" pitchFamily="34" charset="0"/>
              </a:rPr>
              <a:t>Condições necessárias para recebimento de recursos do FNAS, por parte dos Estados, do Distrito Federal e dos municípios, conforme Art. 30 da LOAS: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2000" dirty="0">
              <a:solidFill>
                <a:schemeClr val="accent1"/>
              </a:solidFill>
              <a:latin typeface="+mj-lt"/>
              <a:cs typeface="Arial" pitchFamily="34" charset="0"/>
            </a:endParaRPr>
          </a:p>
          <a:p>
            <a:pPr marL="450850" indent="-450850" algn="just" fontAlgn="auto">
              <a:spcBef>
                <a:spcPts val="0"/>
              </a:spcBef>
              <a:spcAft>
                <a:spcPts val="0"/>
              </a:spcAft>
              <a:buFontTx/>
              <a:buAutoNum type="alphaLcParenR"/>
              <a:defRPr/>
            </a:pPr>
            <a:r>
              <a:rPr lang="pt-BR" sz="2000" dirty="0">
                <a:latin typeface="+mj-lt"/>
                <a:cs typeface="Arial" pitchFamily="34" charset="0"/>
              </a:rPr>
              <a:t>a constituição do conselho de assistência social;</a:t>
            </a:r>
          </a:p>
          <a:p>
            <a:pPr marL="450850" indent="-450850" algn="just" fontAlgn="auto">
              <a:spcBef>
                <a:spcPts val="0"/>
              </a:spcBef>
              <a:spcAft>
                <a:spcPts val="0"/>
              </a:spcAft>
              <a:buFontTx/>
              <a:buAutoNum type="alphaLcParenR"/>
              <a:defRPr/>
            </a:pPr>
            <a:endParaRPr lang="pt-BR" sz="2000" dirty="0">
              <a:latin typeface="+mj-lt"/>
              <a:cs typeface="Arial" pitchFamily="34" charset="0"/>
            </a:endParaRPr>
          </a:p>
          <a:p>
            <a:pPr marL="450850" indent="-450850" algn="just" fontAlgn="auto">
              <a:spcBef>
                <a:spcPts val="0"/>
              </a:spcBef>
              <a:spcAft>
                <a:spcPts val="0"/>
              </a:spcAft>
              <a:buFontTx/>
              <a:buAutoNum type="alphaLcParenR"/>
              <a:defRPr/>
            </a:pPr>
            <a:r>
              <a:rPr lang="pt-BR" sz="2000" dirty="0">
                <a:latin typeface="+mj-lt"/>
                <a:cs typeface="Arial" pitchFamily="34" charset="0"/>
              </a:rPr>
              <a:t>a elaboração do plano;</a:t>
            </a:r>
          </a:p>
          <a:p>
            <a:pPr marL="450850" indent="-450850" algn="just" fontAlgn="auto">
              <a:spcBef>
                <a:spcPts val="0"/>
              </a:spcBef>
              <a:spcAft>
                <a:spcPts val="0"/>
              </a:spcAft>
              <a:buFontTx/>
              <a:buAutoNum type="alphaLcParenR"/>
              <a:defRPr/>
            </a:pPr>
            <a:endParaRPr lang="pt-BR" sz="2000" dirty="0">
              <a:latin typeface="+mj-lt"/>
              <a:cs typeface="Arial" pitchFamily="34" charset="0"/>
            </a:endParaRPr>
          </a:p>
          <a:p>
            <a:pPr marL="450850" indent="-450850" algn="just" fontAlgn="auto">
              <a:spcBef>
                <a:spcPts val="0"/>
              </a:spcBef>
              <a:spcAft>
                <a:spcPts val="0"/>
              </a:spcAft>
              <a:buFontTx/>
              <a:buAutoNum type="alphaLcParenR"/>
              <a:defRPr/>
            </a:pPr>
            <a:r>
              <a:rPr lang="pt-BR" sz="2000" b="1" u="sng" dirty="0">
                <a:latin typeface="+mj-lt"/>
                <a:cs typeface="Arial" pitchFamily="34" charset="0"/>
              </a:rPr>
              <a:t>a instituição e funcionamento do fundo, com alocação de recursos próprios do tesouro em seu orçamento;</a:t>
            </a:r>
          </a:p>
          <a:p>
            <a:pPr marL="450850" indent="-450850" algn="just" fontAlgn="auto">
              <a:spcBef>
                <a:spcPts val="0"/>
              </a:spcBef>
              <a:spcAft>
                <a:spcPts val="0"/>
              </a:spcAft>
              <a:buFontTx/>
              <a:buAutoNum type="alphaLcParenR"/>
              <a:defRPr/>
            </a:pPr>
            <a:endParaRPr lang="pt-BR" sz="2000" b="1" u="sng" dirty="0">
              <a:latin typeface="+mj-lt"/>
              <a:cs typeface="Arial" pitchFamily="34" charset="0"/>
            </a:endParaRPr>
          </a:p>
          <a:p>
            <a:pPr marL="450850" indent="-450850" algn="just" fontAlgn="auto">
              <a:spcBef>
                <a:spcPts val="0"/>
              </a:spcBef>
              <a:spcAft>
                <a:spcPts val="0"/>
              </a:spcAft>
              <a:buFontTx/>
              <a:buAutoNum type="alphaLcParenR" startAt="4"/>
              <a:defRPr/>
            </a:pPr>
            <a:r>
              <a:rPr lang="pt-BR" sz="2000" b="1" u="sng" dirty="0">
                <a:latin typeface="+mj-lt"/>
                <a:cs typeface="Arial" pitchFamily="34" charset="0"/>
              </a:rPr>
              <a:t>constituir Unidade Orçamentária</a:t>
            </a:r>
            <a:r>
              <a:rPr lang="pt-BR" sz="2000" b="1" dirty="0">
                <a:latin typeface="+mj-lt"/>
                <a:cs typeface="Arial" pitchFamily="34" charset="0"/>
              </a:rPr>
              <a:t> </a:t>
            </a:r>
            <a:r>
              <a:rPr lang="pt-BR" sz="2000" dirty="0">
                <a:latin typeface="+mj-lt"/>
                <a:cs typeface="Arial" pitchFamily="34" charset="0"/>
              </a:rPr>
              <a:t>para cada Fundo de Assistência Social nas respectivas esferas de governo contemplando os recursos destinados às Ações/Serviços de Assistência Social (as parcelas do cofinanciamento federal, estadual e municipal).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2000" dirty="0"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0871018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Imagem 28" descr="Logo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844" y="6215082"/>
            <a:ext cx="2501779" cy="468000"/>
          </a:xfrm>
          <a:prstGeom prst="rect">
            <a:avLst/>
          </a:prstGeom>
        </p:spPr>
      </p:pic>
      <p:sp>
        <p:nvSpPr>
          <p:cNvPr id="11" name="Text Box 19"/>
          <p:cNvSpPr txBox="1">
            <a:spLocks noChangeArrowheads="1"/>
          </p:cNvSpPr>
          <p:nvPr/>
        </p:nvSpPr>
        <p:spPr bwMode="auto">
          <a:xfrm>
            <a:off x="565150" y="1847850"/>
            <a:ext cx="2571750" cy="93345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>
                <a:solidFill>
                  <a:schemeClr val="tx1"/>
                </a:solidFill>
                <a:cs typeface="Arial" pitchFamily="34" charset="0"/>
              </a:rPr>
              <a:t>ASPECTOS LEGAIS</a:t>
            </a:r>
          </a:p>
        </p:txBody>
      </p:sp>
      <p:sp>
        <p:nvSpPr>
          <p:cNvPr id="12" name="Retângulo 3"/>
          <p:cNvSpPr>
            <a:spLocks noChangeArrowheads="1"/>
          </p:cNvSpPr>
          <p:nvPr/>
        </p:nvSpPr>
        <p:spPr bwMode="auto">
          <a:xfrm>
            <a:off x="0" y="476250"/>
            <a:ext cx="9144000" cy="461665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/>
          <a:p>
            <a:pPr algn="ctr">
              <a:spcAft>
                <a:spcPts val="1000"/>
              </a:spcAft>
              <a:defRPr/>
            </a:pPr>
            <a:r>
              <a:rPr lang="pt-BR" sz="2400" b="1" dirty="0">
                <a:solidFill>
                  <a:srgbClr val="C00000"/>
                </a:solidFill>
                <a:latin typeface="+mj-lt"/>
              </a:rPr>
              <a:t>INSTITUIÇÃO, ORGANIZAÇÃO E ESTRUTURAÇÃO DOS FAS</a:t>
            </a:r>
          </a:p>
        </p:txBody>
      </p:sp>
      <p:sp>
        <p:nvSpPr>
          <p:cNvPr id="13" name="CaixaDeTexto 12"/>
          <p:cNvSpPr txBox="1"/>
          <p:nvPr/>
        </p:nvSpPr>
        <p:spPr>
          <a:xfrm>
            <a:off x="3419475" y="1847850"/>
            <a:ext cx="5295900" cy="954107"/>
          </a:xfrm>
          <a:prstGeom prst="rect">
            <a:avLst/>
          </a:prstGeom>
          <a:solidFill>
            <a:srgbClr val="FFFF00"/>
          </a:solidFill>
          <a:ln>
            <a:solidFill>
              <a:schemeClr val="accent2">
                <a:lumMod val="75000"/>
                <a:alpha val="79000"/>
              </a:schemeClr>
            </a:solidFill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pt-BR" sz="1400" dirty="0">
                <a:latin typeface="+mn-lt"/>
                <a:cs typeface="Arial" pitchFamily="34" charset="0"/>
              </a:rPr>
              <a:t> Lei de Criação do Fundo;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pt-BR" sz="1400" dirty="0">
                <a:latin typeface="+mn-lt"/>
                <a:cs typeface="Arial" pitchFamily="34" charset="0"/>
              </a:rPr>
              <a:t> Decreto de Regulamentação do Fundo;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pt-BR" sz="1400" dirty="0">
                <a:latin typeface="+mn-lt"/>
                <a:cs typeface="Arial" pitchFamily="34" charset="0"/>
              </a:rPr>
              <a:t> Inscrever o FAS no  CNPJ (IN/RFB nº 1183, de 19.08.2011 e IN/RFB nº 1143, de 01.04.2011)</a:t>
            </a:r>
            <a:endParaRPr lang="pt-BR" sz="1400" b="1" dirty="0">
              <a:solidFill>
                <a:schemeClr val="accent2"/>
              </a:solidFill>
              <a:latin typeface="+mn-lt"/>
              <a:cs typeface="Arial" pitchFamily="34" charset="0"/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3419475" y="3032125"/>
            <a:ext cx="5295900" cy="954107"/>
          </a:xfrm>
          <a:prstGeom prst="rect">
            <a:avLst/>
          </a:prstGeom>
          <a:solidFill>
            <a:srgbClr val="FFFF00"/>
          </a:solidFill>
          <a:ln>
            <a:solidFill>
              <a:schemeClr val="accent2">
                <a:lumMod val="75000"/>
                <a:alpha val="79000"/>
              </a:schemeClr>
            </a:solidFill>
          </a:ln>
        </p:spPr>
        <p:txBody>
          <a:bodyPr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pt-BR" sz="1400" dirty="0">
                <a:latin typeface="+mn-lt"/>
                <a:cs typeface="Arial" pitchFamily="34" charset="0"/>
              </a:rPr>
              <a:t>Definir o Gestor Ordenador de Despesas e o Gestor Financeiro;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pt-BR" sz="1400" dirty="0">
                <a:latin typeface="+mn-lt"/>
                <a:cs typeface="Arial" pitchFamily="34" charset="0"/>
              </a:rPr>
              <a:t>Subordinar o Fundo à Secretaria de Assistência Social;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pt-BR" sz="1400" dirty="0">
                <a:latin typeface="+mn-lt"/>
                <a:cs typeface="Arial" pitchFamily="34" charset="0"/>
              </a:rPr>
              <a:t>Definir equipe do FMAS</a:t>
            </a:r>
          </a:p>
        </p:txBody>
      </p:sp>
      <p:sp>
        <p:nvSpPr>
          <p:cNvPr id="15" name="Text Box 18"/>
          <p:cNvSpPr txBox="1">
            <a:spLocks noChangeArrowheads="1"/>
          </p:cNvSpPr>
          <p:nvPr/>
        </p:nvSpPr>
        <p:spPr bwMode="auto">
          <a:xfrm>
            <a:off x="539750" y="3114675"/>
            <a:ext cx="2571750" cy="96202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lIns="18000" tIns="10800" rIns="18000" bIns="10800"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>
                <a:solidFill>
                  <a:schemeClr val="tx1"/>
                </a:solidFill>
                <a:cs typeface="Arial" pitchFamily="34" charset="0"/>
              </a:rPr>
              <a:t>ASPECTOS POLÍTICO-ADMINISTRATIVOS</a:t>
            </a:r>
          </a:p>
        </p:txBody>
      </p:sp>
      <p:sp>
        <p:nvSpPr>
          <p:cNvPr id="16" name="Retângulo 11"/>
          <p:cNvSpPr>
            <a:spLocks noChangeArrowheads="1"/>
          </p:cNvSpPr>
          <p:nvPr/>
        </p:nvSpPr>
        <p:spPr bwMode="auto">
          <a:xfrm>
            <a:off x="107950" y="992188"/>
            <a:ext cx="8856663" cy="708025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/>
          <a:p>
            <a:pPr algn="just">
              <a:defRPr/>
            </a:pPr>
            <a:r>
              <a:rPr lang="pt-BR" sz="2000" dirty="0">
                <a:latin typeface="+mn-lt"/>
              </a:rPr>
              <a:t>Apesar de não haver estrutura única recomendável, certas funcionalidades são aplicáveis a todos os casos:</a:t>
            </a:r>
          </a:p>
        </p:txBody>
      </p:sp>
      <p:sp>
        <p:nvSpPr>
          <p:cNvPr id="17" name="CaixaDeTexto 16"/>
          <p:cNvSpPr txBox="1"/>
          <p:nvPr/>
        </p:nvSpPr>
        <p:spPr>
          <a:xfrm>
            <a:off x="3419475" y="4221163"/>
            <a:ext cx="5295900" cy="2246769"/>
          </a:xfrm>
          <a:prstGeom prst="rect">
            <a:avLst/>
          </a:prstGeom>
          <a:solidFill>
            <a:srgbClr val="FFFF00"/>
          </a:solidFill>
          <a:ln>
            <a:solidFill>
              <a:schemeClr val="accent2">
                <a:lumMod val="75000"/>
                <a:alpha val="79000"/>
              </a:schemeClr>
            </a:solidFill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pt-BR" sz="1400" dirty="0">
                <a:latin typeface="+mn-lt"/>
                <a:cs typeface="Arial" pitchFamily="34" charset="0"/>
              </a:rPr>
              <a:t>Constituir Unidade Orçamentária;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pt-BR" sz="1400" dirty="0">
                <a:latin typeface="+mn-lt"/>
                <a:cs typeface="Arial" pitchFamily="34" charset="0"/>
              </a:rPr>
              <a:t>Instituir Unidade Gestora;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pt-BR" sz="1400" dirty="0">
                <a:latin typeface="+mn-lt"/>
                <a:cs typeface="Arial" pitchFamily="34" charset="0"/>
              </a:rPr>
              <a:t>Realizar planejamento orçamentário e financeiro;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pt-BR" sz="1400" dirty="0">
                <a:latin typeface="+mn-lt"/>
                <a:cs typeface="Arial" pitchFamily="34" charset="0"/>
              </a:rPr>
              <a:t>Realizar programação financeira e fluxo de caixa;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pt-BR" sz="1400" dirty="0">
                <a:latin typeface="+mn-lt"/>
                <a:cs typeface="Arial" pitchFamily="34" charset="0"/>
              </a:rPr>
              <a:t>Realizar execução orçamentária e financeira e contábil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pt-BR" sz="1400" dirty="0">
                <a:latin typeface="+mn-lt"/>
                <a:cs typeface="Arial" pitchFamily="34" charset="0"/>
              </a:rPr>
              <a:t>Realizar monitoramento, avaliação e controle;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pt-BR" sz="1400" dirty="0">
                <a:latin typeface="+mn-lt"/>
                <a:cs typeface="Arial" pitchFamily="34" charset="0"/>
              </a:rPr>
              <a:t>Prestar Contas ao Conselho em relatórios de fácil compreensão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pt-BR" sz="1400" dirty="0">
                <a:latin typeface="+mn-lt"/>
                <a:cs typeface="Arial" pitchFamily="34" charset="0"/>
              </a:rPr>
              <a:t>Prestar contas ao MDS por meio do Demonstrativo Sintético Anual de Execução Físico-Financeiro do SUAS</a:t>
            </a:r>
          </a:p>
        </p:txBody>
      </p:sp>
      <p:sp>
        <p:nvSpPr>
          <p:cNvPr id="18" name="Text Box 17"/>
          <p:cNvSpPr txBox="1">
            <a:spLocks noChangeArrowheads="1"/>
          </p:cNvSpPr>
          <p:nvPr/>
        </p:nvSpPr>
        <p:spPr bwMode="auto">
          <a:xfrm>
            <a:off x="539750" y="4986338"/>
            <a:ext cx="2571750" cy="108108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>
                <a:solidFill>
                  <a:schemeClr val="tx1"/>
                </a:solidFill>
                <a:cs typeface="Arial" pitchFamily="34" charset="0"/>
              </a:rPr>
              <a:t>ASPECTOS ORGANIZACIONAIS</a:t>
            </a:r>
          </a:p>
        </p:txBody>
      </p:sp>
    </p:spTree>
    <p:extLst>
      <p:ext uri="{BB962C8B-B14F-4D97-AF65-F5344CB8AC3E}">
        <p14:creationId xmlns:p14="http://schemas.microsoft.com/office/powerpoint/2010/main" val="2332311673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Imagem 28" descr="Logo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844" y="6215082"/>
            <a:ext cx="2501779" cy="468000"/>
          </a:xfrm>
          <a:prstGeom prst="rect">
            <a:avLst/>
          </a:prstGeom>
        </p:spPr>
      </p:pic>
      <p:sp>
        <p:nvSpPr>
          <p:cNvPr id="4" name="Retângulo 8"/>
          <p:cNvSpPr txBox="1">
            <a:spLocks noChangeArrowheads="1"/>
          </p:cNvSpPr>
          <p:nvPr/>
        </p:nvSpPr>
        <p:spPr bwMode="auto">
          <a:xfrm>
            <a:off x="428625" y="817563"/>
            <a:ext cx="82296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pt-BR" sz="2800" b="1" dirty="0">
                <a:latin typeface="+mj-lt"/>
              </a:rPr>
              <a:t>FINANCIAMENTO</a:t>
            </a:r>
          </a:p>
        </p:txBody>
      </p:sp>
      <p:sp>
        <p:nvSpPr>
          <p:cNvPr id="5" name="Retângulo 6"/>
          <p:cNvSpPr>
            <a:spLocks noChangeArrowheads="1"/>
          </p:cNvSpPr>
          <p:nvPr/>
        </p:nvSpPr>
        <p:spPr bwMode="auto">
          <a:xfrm>
            <a:off x="468313" y="1577975"/>
            <a:ext cx="8351837" cy="37379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itchFamily="2" charset="2"/>
              <a:buChar char="ü"/>
              <a:defRPr/>
            </a:pPr>
            <a:r>
              <a:rPr lang="pt-BR" sz="2000" dirty="0">
                <a:latin typeface="+mn-lt"/>
                <a:cs typeface="Arial" pitchFamily="34" charset="0"/>
              </a:rPr>
              <a:t>Os repasses ocorrem por meio de transferências "fundo a fundo", realizadas pelo Fundo Nacional de Assistência Social - FNAS aos fundos estaduais, municipais e do Distrito Federal, ou pelo fundo estadual de assistência aos fundos municipais, </a:t>
            </a:r>
            <a:r>
              <a:rPr lang="pt-BR" sz="2000" b="1" dirty="0">
                <a:latin typeface="+mn-lt"/>
                <a:cs typeface="Arial" pitchFamily="34" charset="0"/>
              </a:rPr>
              <a:t>de forma regular e automática</a:t>
            </a:r>
            <a:r>
              <a:rPr lang="pt-BR" sz="2000" dirty="0">
                <a:latin typeface="+mn-lt"/>
                <a:cs typeface="Arial" pitchFamily="34" charset="0"/>
              </a:rPr>
              <a:t>, propiciando que os gestores disponham dos recursos previamente pactuados nas comissões </a:t>
            </a:r>
            <a:r>
              <a:rPr lang="pt-BR" sz="2000" dirty="0" err="1">
                <a:latin typeface="+mn-lt"/>
                <a:cs typeface="Arial" pitchFamily="34" charset="0"/>
              </a:rPr>
              <a:t>intergestoras</a:t>
            </a:r>
            <a:r>
              <a:rPr lang="pt-BR" sz="2000" dirty="0">
                <a:latin typeface="+mn-lt"/>
                <a:cs typeface="Arial" pitchFamily="34" charset="0"/>
              </a:rPr>
              <a:t> (CIB e CIT) e deliberados nos conselhos de assistência social, para o cumprimento de sua programação de ações e serviços.</a:t>
            </a:r>
          </a:p>
        </p:txBody>
      </p:sp>
    </p:spTree>
    <p:extLst>
      <p:ext uri="{BB962C8B-B14F-4D97-AF65-F5344CB8AC3E}">
        <p14:creationId xmlns:p14="http://schemas.microsoft.com/office/powerpoint/2010/main" val="2271375050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Imagem 28" descr="Logo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844" y="6215082"/>
            <a:ext cx="2501779" cy="468000"/>
          </a:xfrm>
          <a:prstGeom prst="rect">
            <a:avLst/>
          </a:prstGeom>
        </p:spPr>
      </p:pic>
      <p:sp>
        <p:nvSpPr>
          <p:cNvPr id="4" name="Retângulo 8"/>
          <p:cNvSpPr>
            <a:spLocks noChangeArrowheads="1"/>
          </p:cNvSpPr>
          <p:nvPr/>
        </p:nvSpPr>
        <p:spPr bwMode="auto">
          <a:xfrm>
            <a:off x="0" y="465138"/>
            <a:ext cx="9144000" cy="905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defRPr/>
            </a:pPr>
            <a:r>
              <a:rPr lang="pt-BR" sz="2400" b="1" dirty="0">
                <a:solidFill>
                  <a:srgbClr val="C00000"/>
                </a:solidFill>
                <a:latin typeface="+mj-lt"/>
              </a:rPr>
              <a:t> PRINCIPAIS OBSERVAÇÕES PARA APLICAÇÃO DOS RECURSOS</a:t>
            </a:r>
          </a:p>
        </p:txBody>
      </p:sp>
      <p:sp>
        <p:nvSpPr>
          <p:cNvPr id="5" name="Retângulo 6"/>
          <p:cNvSpPr>
            <a:spLocks noChangeArrowheads="1"/>
          </p:cNvSpPr>
          <p:nvPr/>
        </p:nvSpPr>
        <p:spPr bwMode="auto">
          <a:xfrm>
            <a:off x="468313" y="1384315"/>
            <a:ext cx="8389937" cy="4708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 eaLnBrk="0" hangingPunct="0">
              <a:defRPr/>
            </a:pPr>
            <a:r>
              <a:rPr lang="pt-BR" sz="2000" dirty="0">
                <a:solidFill>
                  <a:srgbClr val="000000"/>
                </a:solidFill>
                <a:latin typeface="+mn-lt"/>
              </a:rPr>
              <a:t>Os recursos recebidos do Fundo Nacional de Assistência Social devem ser aplicados, observando:</a:t>
            </a:r>
          </a:p>
          <a:p>
            <a:pPr algn="just" eaLnBrk="0" hangingPunct="0">
              <a:defRPr/>
            </a:pPr>
            <a:endParaRPr lang="pt-BR" sz="2000" dirty="0">
              <a:solidFill>
                <a:srgbClr val="000000"/>
              </a:solidFill>
              <a:latin typeface="+mn-lt"/>
            </a:endParaRPr>
          </a:p>
          <a:p>
            <a:pPr marL="342900" indent="-342900" algn="just" eaLnBrk="0" hangingPunct="0">
              <a:buFont typeface="Wingdings" pitchFamily="2" charset="2"/>
              <a:buChar char="ü"/>
              <a:defRPr/>
            </a:pPr>
            <a:r>
              <a:rPr lang="pt-BR" sz="2000" dirty="0">
                <a:solidFill>
                  <a:srgbClr val="000000"/>
                </a:solidFill>
                <a:latin typeface="+mn-lt"/>
              </a:rPr>
              <a:t>As normas do Direito Financeiro (Leis nº 4.320/64 e 8.666/93);</a:t>
            </a:r>
            <a:endParaRPr lang="pt-BR" sz="2000" dirty="0">
              <a:solidFill>
                <a:srgbClr val="000000"/>
              </a:solidFill>
            </a:endParaRPr>
          </a:p>
          <a:p>
            <a:pPr algn="just" eaLnBrk="0" hangingPunct="0">
              <a:defRPr/>
            </a:pPr>
            <a:endParaRPr lang="pt-BR" sz="1000" dirty="0">
              <a:solidFill>
                <a:srgbClr val="000000"/>
              </a:solidFill>
              <a:latin typeface="+mn-lt"/>
            </a:endParaRPr>
          </a:p>
          <a:p>
            <a:pPr marL="4763" lvl="1" indent="350838" algn="just" eaLnBrk="0" hangingPunct="0">
              <a:buFont typeface="Wingdings" pitchFamily="2" charset="2"/>
              <a:buChar char="ü"/>
              <a:defRPr/>
            </a:pPr>
            <a:r>
              <a:rPr lang="pt-BR" sz="2000" dirty="0">
                <a:solidFill>
                  <a:srgbClr val="000000"/>
                </a:solidFill>
                <a:latin typeface="+mn-lt"/>
              </a:rPr>
              <a:t>A finalidade estabelecida pela NOB/SUAS (Resolução </a:t>
            </a:r>
            <a:r>
              <a:rPr lang="pt-BR" sz="2000" dirty="0" err="1">
                <a:solidFill>
                  <a:srgbClr val="000000"/>
                </a:solidFill>
                <a:latin typeface="+mn-lt"/>
              </a:rPr>
              <a:t>CNAS</a:t>
            </a:r>
            <a:r>
              <a:rPr lang="pt-BR" sz="2000" dirty="0">
                <a:solidFill>
                  <a:srgbClr val="000000"/>
                </a:solidFill>
                <a:latin typeface="+mn-lt"/>
              </a:rPr>
              <a:t> nº 33 de 12/12/2012 e Portarias MDS nº 440 e 442));</a:t>
            </a:r>
          </a:p>
          <a:p>
            <a:pPr algn="just" eaLnBrk="0" hangingPunct="0">
              <a:defRPr/>
            </a:pPr>
            <a:endParaRPr lang="pt-BR" sz="1000" dirty="0">
              <a:solidFill>
                <a:srgbClr val="000000"/>
              </a:solidFill>
              <a:latin typeface="+mn-lt"/>
            </a:endParaRPr>
          </a:p>
          <a:p>
            <a:pPr marL="4763" lvl="1" indent="350838" algn="just" eaLnBrk="0" hangingPunct="0">
              <a:buFont typeface="Wingdings" pitchFamily="2" charset="2"/>
              <a:buChar char="ü"/>
              <a:defRPr/>
            </a:pPr>
            <a:r>
              <a:rPr lang="pt-BR" sz="2000" dirty="0">
                <a:solidFill>
                  <a:srgbClr val="000000"/>
                </a:solidFill>
                <a:latin typeface="+mn-lt"/>
              </a:rPr>
              <a:t>A Tipificação Nacional de Serviços socioassistenciais (Resolução nº 109 de 11/11/2009);</a:t>
            </a:r>
          </a:p>
          <a:p>
            <a:pPr marL="4763" lvl="1" indent="350838" algn="just" eaLnBrk="0" hangingPunct="0">
              <a:buFont typeface="Wingdings" pitchFamily="2" charset="2"/>
              <a:buChar char="ü"/>
              <a:defRPr/>
            </a:pPr>
            <a:endParaRPr lang="pt-BR" sz="1000" dirty="0">
              <a:solidFill>
                <a:srgbClr val="000000"/>
              </a:solidFill>
              <a:latin typeface="+mn-lt"/>
            </a:endParaRPr>
          </a:p>
          <a:p>
            <a:pPr marL="4763" lvl="1" indent="350838" algn="just" eaLnBrk="0" hangingPunct="0">
              <a:buFont typeface="Wingdings" pitchFamily="2" charset="2"/>
              <a:buChar char="ü"/>
              <a:defRPr/>
            </a:pPr>
            <a:r>
              <a:rPr lang="pt-BR" sz="2000" dirty="0">
                <a:solidFill>
                  <a:srgbClr val="000000"/>
                </a:solidFill>
                <a:latin typeface="+mn-lt"/>
              </a:rPr>
              <a:t>A relação direta dos serviços adquiridos com a “finalidade” estabelecida pela União e quanto ao cumprimento do “objetivo”;</a:t>
            </a:r>
          </a:p>
          <a:p>
            <a:pPr marL="4763" lvl="1" indent="350838" algn="just" eaLnBrk="0" hangingPunct="0">
              <a:buFont typeface="Wingdings" pitchFamily="2" charset="2"/>
              <a:buChar char="ü"/>
              <a:defRPr/>
            </a:pPr>
            <a:endParaRPr lang="pt-BR" sz="1000" dirty="0">
              <a:solidFill>
                <a:srgbClr val="000000"/>
              </a:solidFill>
              <a:latin typeface="+mn-lt"/>
            </a:endParaRPr>
          </a:p>
          <a:p>
            <a:pPr marL="4763" lvl="1" indent="350838" algn="just" eaLnBrk="0" hangingPunct="0">
              <a:buFont typeface="Wingdings" pitchFamily="2" charset="2"/>
              <a:buChar char="ü"/>
              <a:defRPr/>
            </a:pPr>
            <a:r>
              <a:rPr lang="pt-BR" sz="2000" dirty="0">
                <a:solidFill>
                  <a:srgbClr val="000000"/>
                </a:solidFill>
                <a:latin typeface="+mn-lt"/>
              </a:rPr>
              <a:t>Os Cadernos de Orientações (CRAS, CREAS, IGDSUAS, etc.); e</a:t>
            </a:r>
          </a:p>
          <a:p>
            <a:pPr marL="4763" lvl="1" indent="350838" algn="just" eaLnBrk="0" hangingPunct="0">
              <a:buFont typeface="Wingdings" pitchFamily="2" charset="2"/>
              <a:buChar char="ü"/>
              <a:defRPr/>
            </a:pPr>
            <a:endParaRPr lang="pt-BR" sz="1000" dirty="0">
              <a:solidFill>
                <a:srgbClr val="000000"/>
              </a:solidFill>
              <a:latin typeface="+mn-lt"/>
            </a:endParaRPr>
          </a:p>
          <a:p>
            <a:pPr marL="4763" lvl="1" indent="350838" algn="just" eaLnBrk="0" hangingPunct="0">
              <a:buFont typeface="Wingdings" pitchFamily="2" charset="2"/>
              <a:buChar char="ü"/>
              <a:defRPr/>
            </a:pPr>
            <a:r>
              <a:rPr lang="pt-BR" sz="2000" dirty="0">
                <a:solidFill>
                  <a:srgbClr val="000000"/>
                </a:solidFill>
                <a:latin typeface="+mn-lt"/>
              </a:rPr>
              <a:t>As orientações no sítio do MDS.</a:t>
            </a:r>
          </a:p>
        </p:txBody>
      </p:sp>
    </p:spTree>
    <p:extLst>
      <p:ext uri="{BB962C8B-B14F-4D97-AF65-F5344CB8AC3E}">
        <p14:creationId xmlns:p14="http://schemas.microsoft.com/office/powerpoint/2010/main" val="2685486938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altLang="pt-BR" sz="3000" b="1" dirty="0">
                <a:solidFill>
                  <a:srgbClr val="8E2A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Organização do SUAS</a:t>
            </a:r>
            <a:br>
              <a:rPr lang="pt-BR" altLang="pt-BR" b="1" dirty="0">
                <a:solidFill>
                  <a:srgbClr val="000000"/>
                </a:solidFill>
                <a:cs typeface="Arial" panose="020B0604020202020204" pitchFamily="34" charset="0"/>
              </a:rPr>
            </a:br>
            <a:endParaRPr lang="pt-BR" dirty="0"/>
          </a:p>
        </p:txBody>
      </p:sp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238125" y="1233488"/>
            <a:ext cx="8610600" cy="5072383"/>
            <a:chOff x="192" y="1152"/>
            <a:chExt cx="5424" cy="2935"/>
          </a:xfrm>
        </p:grpSpPr>
        <p:sp>
          <p:nvSpPr>
            <p:cNvPr id="5" name="Rectangle 4"/>
            <p:cNvSpPr>
              <a:spLocks noChangeArrowheads="1"/>
            </p:cNvSpPr>
            <p:nvPr/>
          </p:nvSpPr>
          <p:spPr bwMode="auto">
            <a:xfrm>
              <a:off x="192" y="1155"/>
              <a:ext cx="1132" cy="1812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lIns="90000" tIns="46800" rIns="90000" bIns="46800"/>
            <a:lstStyle/>
            <a:p>
              <a:pPr algn="ctr" defTabSz="449263"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FFFFCC"/>
                </a:buClr>
                <a:buSzPct val="100000"/>
                <a:buFont typeface="Tahoma" pitchFamily="34" charset="0"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en-GB" sz="1500" b="1" dirty="0" err="1">
                  <a:solidFill>
                    <a:prstClr val="black"/>
                  </a:solidFill>
                  <a:ea typeface="Arial Unicode MS" pitchFamily="34" charset="-128"/>
                  <a:cs typeface="Arial Unicode MS" pitchFamily="34" charset="-128"/>
                </a:rPr>
                <a:t>Instâncias</a:t>
              </a:r>
              <a:r>
                <a:rPr lang="en-GB" sz="1500" b="1" dirty="0">
                  <a:solidFill>
                    <a:prstClr val="black"/>
                  </a:solidFill>
                  <a:ea typeface="Arial Unicode MS" pitchFamily="34" charset="-128"/>
                  <a:cs typeface="Arial Unicode MS" pitchFamily="34" charset="-128"/>
                </a:rPr>
                <a:t> de  </a:t>
              </a:r>
              <a:r>
                <a:rPr lang="en-GB" sz="1500" b="1" dirty="0" err="1">
                  <a:solidFill>
                    <a:prstClr val="black"/>
                  </a:solidFill>
                  <a:ea typeface="Arial Unicode MS" pitchFamily="34" charset="-128"/>
                  <a:cs typeface="Arial Unicode MS" pitchFamily="34" charset="-128"/>
                </a:rPr>
                <a:t>Gestão</a:t>
              </a:r>
              <a:endParaRPr lang="en-GB" sz="1500" b="1" dirty="0">
                <a:solidFill>
                  <a:prstClr val="black"/>
                </a:solidFill>
                <a:ea typeface="Arial Unicode MS" pitchFamily="34" charset="-128"/>
                <a:cs typeface="Arial Unicode MS" pitchFamily="34" charset="-128"/>
              </a:endParaRPr>
            </a:p>
            <a:p>
              <a:pPr algn="ctr" defTabSz="449263"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ct val="100000"/>
                <a:buFont typeface="Tahoma" pitchFamily="34" charset="0"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endParaRPr lang="en-GB" sz="1500" b="1" dirty="0">
                <a:solidFill>
                  <a:prstClr val="black"/>
                </a:solidFill>
                <a:ea typeface="Arial Unicode MS" pitchFamily="34" charset="-128"/>
                <a:cs typeface="Arial Unicode MS" pitchFamily="34" charset="-128"/>
              </a:endParaRPr>
            </a:p>
            <a:p>
              <a:pPr algn="ctr" defTabSz="449263"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ct val="100000"/>
                <a:buFont typeface="Tahoma" pitchFamily="34" charset="0"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en-GB" sz="1500" b="1" dirty="0" err="1">
                  <a:solidFill>
                    <a:prstClr val="black"/>
                  </a:solidFill>
                  <a:ea typeface="Arial Unicode MS" pitchFamily="34" charset="-128"/>
                  <a:cs typeface="Arial Unicode MS" pitchFamily="34" charset="-128"/>
                </a:rPr>
                <a:t>Ministério</a:t>
              </a:r>
              <a:r>
                <a:rPr lang="en-GB" sz="1500" b="1" dirty="0">
                  <a:solidFill>
                    <a:prstClr val="black"/>
                  </a:solidFill>
                  <a:ea typeface="Arial Unicode MS" pitchFamily="34" charset="-128"/>
                  <a:cs typeface="Arial Unicode MS" pitchFamily="34" charset="-128"/>
                </a:rPr>
                <a:t> do </a:t>
              </a:r>
              <a:r>
                <a:rPr lang="en-GB" sz="1500" b="1" dirty="0" err="1">
                  <a:solidFill>
                    <a:prstClr val="black"/>
                  </a:solidFill>
                  <a:ea typeface="Arial Unicode MS" pitchFamily="34" charset="-128"/>
                  <a:cs typeface="Arial Unicode MS" pitchFamily="34" charset="-128"/>
                </a:rPr>
                <a:t>Desenvolvimento</a:t>
              </a:r>
              <a:r>
                <a:rPr lang="en-GB" sz="1500" b="1" dirty="0">
                  <a:solidFill>
                    <a:prstClr val="black"/>
                  </a:solidFill>
                  <a:ea typeface="Arial Unicode MS" pitchFamily="34" charset="-128"/>
                  <a:cs typeface="Arial Unicode MS" pitchFamily="34" charset="-128"/>
                </a:rPr>
                <a:t> Social e </a:t>
              </a:r>
              <a:r>
                <a:rPr lang="en-GB" sz="1500" b="1" dirty="0" err="1">
                  <a:solidFill>
                    <a:prstClr val="black"/>
                  </a:solidFill>
                  <a:ea typeface="Arial Unicode MS" pitchFamily="34" charset="-128"/>
                  <a:cs typeface="Arial Unicode MS" pitchFamily="34" charset="-128"/>
                </a:rPr>
                <a:t>Combate</a:t>
              </a:r>
              <a:r>
                <a:rPr lang="en-GB" sz="1500" b="1" dirty="0">
                  <a:solidFill>
                    <a:prstClr val="black"/>
                  </a:solidFill>
                  <a:ea typeface="Arial Unicode MS" pitchFamily="34" charset="-128"/>
                  <a:cs typeface="Arial Unicode MS" pitchFamily="34" charset="-128"/>
                </a:rPr>
                <a:t> à </a:t>
              </a:r>
              <a:r>
                <a:rPr lang="en-GB" sz="1500" b="1" dirty="0" err="1">
                  <a:solidFill>
                    <a:prstClr val="black"/>
                  </a:solidFill>
                  <a:ea typeface="Arial Unicode MS" pitchFamily="34" charset="-128"/>
                  <a:cs typeface="Arial Unicode MS" pitchFamily="34" charset="-128"/>
                </a:rPr>
                <a:t>Fome</a:t>
              </a:r>
              <a:endParaRPr lang="en-GB" sz="1500" b="1" dirty="0">
                <a:solidFill>
                  <a:prstClr val="black"/>
                </a:solidFill>
                <a:ea typeface="Arial Unicode MS" pitchFamily="34" charset="-128"/>
                <a:cs typeface="Arial Unicode MS" pitchFamily="34" charset="-128"/>
              </a:endParaRPr>
            </a:p>
            <a:p>
              <a:pPr algn="ctr" defTabSz="449263"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ct val="100000"/>
                <a:buFont typeface="Tahoma" pitchFamily="34" charset="0"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endParaRPr lang="en-GB" sz="1500" b="1" dirty="0">
                <a:solidFill>
                  <a:prstClr val="black"/>
                </a:solidFill>
                <a:ea typeface="Arial Unicode MS" pitchFamily="34" charset="-128"/>
                <a:cs typeface="Arial Unicode MS" pitchFamily="34" charset="-128"/>
              </a:endParaRPr>
            </a:p>
            <a:p>
              <a:pPr algn="ctr" defTabSz="449263"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ct val="100000"/>
                <a:buFont typeface="Tahoma" pitchFamily="34" charset="0"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en-GB" sz="1500" b="1" dirty="0" err="1">
                  <a:solidFill>
                    <a:prstClr val="black"/>
                  </a:solidFill>
                  <a:ea typeface="Arial Unicode MS" pitchFamily="34" charset="-128"/>
                  <a:cs typeface="Arial Unicode MS" pitchFamily="34" charset="-128"/>
                </a:rPr>
                <a:t>Secretarias</a:t>
              </a:r>
              <a:r>
                <a:rPr lang="en-GB" sz="1500" b="1" dirty="0">
                  <a:solidFill>
                    <a:prstClr val="black"/>
                  </a:solidFill>
                  <a:ea typeface="Arial Unicode MS" pitchFamily="34" charset="-128"/>
                  <a:cs typeface="Arial Unicode MS" pitchFamily="34" charset="-128"/>
                </a:rPr>
                <a:t> </a:t>
              </a:r>
              <a:r>
                <a:rPr lang="en-GB" sz="1500" b="1" dirty="0" err="1">
                  <a:solidFill>
                    <a:prstClr val="black"/>
                  </a:solidFill>
                  <a:ea typeface="Arial Unicode MS" pitchFamily="34" charset="-128"/>
                  <a:cs typeface="Arial Unicode MS" pitchFamily="34" charset="-128"/>
                </a:rPr>
                <a:t>Estaduais</a:t>
              </a:r>
              <a:endParaRPr lang="en-GB" sz="1500" b="1" dirty="0">
                <a:solidFill>
                  <a:prstClr val="black"/>
                </a:solidFill>
                <a:ea typeface="Arial Unicode MS" pitchFamily="34" charset="-128"/>
                <a:cs typeface="Arial Unicode MS" pitchFamily="34" charset="-128"/>
              </a:endParaRPr>
            </a:p>
            <a:p>
              <a:pPr algn="ctr" defTabSz="449263"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ct val="100000"/>
                <a:buFont typeface="Tahoma" pitchFamily="34" charset="0"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endParaRPr lang="en-GB" sz="1500" b="1" dirty="0">
                <a:solidFill>
                  <a:prstClr val="black"/>
                </a:solidFill>
                <a:ea typeface="Arial Unicode MS" pitchFamily="34" charset="-128"/>
                <a:cs typeface="Arial Unicode MS" pitchFamily="34" charset="-128"/>
              </a:endParaRPr>
            </a:p>
            <a:p>
              <a:pPr algn="ctr" defTabSz="449263"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ct val="100000"/>
                <a:buFont typeface="Tahoma" pitchFamily="34" charset="0"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en-GB" sz="1500" b="1" dirty="0" err="1">
                  <a:solidFill>
                    <a:prstClr val="black"/>
                  </a:solidFill>
                  <a:ea typeface="Arial Unicode MS" pitchFamily="34" charset="-128"/>
                  <a:cs typeface="Arial Unicode MS" pitchFamily="34" charset="-128"/>
                </a:rPr>
                <a:t>Secretarias</a:t>
              </a:r>
              <a:r>
                <a:rPr lang="en-GB" sz="1500" b="1" dirty="0">
                  <a:solidFill>
                    <a:prstClr val="black"/>
                  </a:solidFill>
                  <a:ea typeface="Arial Unicode MS" pitchFamily="34" charset="-128"/>
                  <a:cs typeface="Arial Unicode MS" pitchFamily="34" charset="-128"/>
                </a:rPr>
                <a:t> </a:t>
              </a:r>
              <a:r>
                <a:rPr lang="en-GB" sz="1500" b="1" dirty="0" err="1">
                  <a:solidFill>
                    <a:prstClr val="black"/>
                  </a:solidFill>
                  <a:ea typeface="Arial Unicode MS" pitchFamily="34" charset="-128"/>
                  <a:cs typeface="Arial Unicode MS" pitchFamily="34" charset="-128"/>
                </a:rPr>
                <a:t>Municipais</a:t>
              </a:r>
              <a:endParaRPr lang="en-GB" sz="1500" b="1" dirty="0">
                <a:solidFill>
                  <a:prstClr val="black"/>
                </a:solidFill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6" name="Rectangle 5"/>
            <p:cNvSpPr>
              <a:spLocks noChangeArrowheads="1"/>
            </p:cNvSpPr>
            <p:nvPr/>
          </p:nvSpPr>
          <p:spPr bwMode="auto">
            <a:xfrm>
              <a:off x="1615" y="1155"/>
              <a:ext cx="1130" cy="1812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lIns="90000" tIns="46800" rIns="90000" bIns="46800"/>
            <a:lstStyle/>
            <a:p>
              <a:pPr algn="ctr" defTabSz="449263"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FFFFCC"/>
                </a:buClr>
                <a:buSzPct val="100000"/>
                <a:buFont typeface="Tahoma" pitchFamily="34" charset="0"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en-GB" sz="1600" b="1" dirty="0" err="1">
                  <a:solidFill>
                    <a:prstClr val="white"/>
                  </a:solidFill>
                  <a:ea typeface="Arial Unicode MS" pitchFamily="34" charset="-128"/>
                  <a:cs typeface="Arial Unicode MS" pitchFamily="34" charset="-128"/>
                </a:rPr>
                <a:t>Instâncias</a:t>
              </a:r>
              <a:r>
                <a:rPr lang="en-GB" sz="1600" b="1" dirty="0">
                  <a:solidFill>
                    <a:prstClr val="white"/>
                  </a:solidFill>
                  <a:ea typeface="Arial Unicode MS" pitchFamily="34" charset="-128"/>
                  <a:cs typeface="Arial Unicode MS" pitchFamily="34" charset="-128"/>
                </a:rPr>
                <a:t> de </a:t>
              </a:r>
              <a:r>
                <a:rPr lang="en-GB" sz="1600" b="1" dirty="0" err="1">
                  <a:solidFill>
                    <a:prstClr val="white"/>
                  </a:solidFill>
                  <a:ea typeface="Arial Unicode MS" pitchFamily="34" charset="-128"/>
                  <a:cs typeface="Arial Unicode MS" pitchFamily="34" charset="-128"/>
                </a:rPr>
                <a:t>Negociação</a:t>
              </a:r>
              <a:r>
                <a:rPr lang="en-GB" sz="1600" b="1" dirty="0">
                  <a:solidFill>
                    <a:prstClr val="white"/>
                  </a:solidFill>
                  <a:ea typeface="Arial Unicode MS" pitchFamily="34" charset="-128"/>
                  <a:cs typeface="Arial Unicode MS" pitchFamily="34" charset="-128"/>
                </a:rPr>
                <a:t> e </a:t>
              </a:r>
              <a:r>
                <a:rPr lang="en-GB" sz="1600" b="1" dirty="0" err="1">
                  <a:solidFill>
                    <a:prstClr val="white"/>
                  </a:solidFill>
                  <a:ea typeface="Arial Unicode MS" pitchFamily="34" charset="-128"/>
                  <a:cs typeface="Arial Unicode MS" pitchFamily="34" charset="-128"/>
                </a:rPr>
                <a:t>Pactuação</a:t>
              </a:r>
              <a:endParaRPr lang="en-GB" sz="1600" b="1" dirty="0">
                <a:solidFill>
                  <a:prstClr val="white"/>
                </a:solidFill>
                <a:ea typeface="Arial Unicode MS" pitchFamily="34" charset="-128"/>
                <a:cs typeface="Arial Unicode MS" pitchFamily="34" charset="-128"/>
              </a:endParaRPr>
            </a:p>
            <a:p>
              <a:pPr algn="ctr" defTabSz="449263"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ct val="100000"/>
                <a:buFont typeface="Tahoma" pitchFamily="34" charset="0"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endParaRPr lang="en-GB" sz="1600" b="1" dirty="0">
                <a:solidFill>
                  <a:prstClr val="white"/>
                </a:solidFill>
                <a:ea typeface="Arial Unicode MS" pitchFamily="34" charset="-128"/>
                <a:cs typeface="Arial Unicode MS" pitchFamily="34" charset="-128"/>
              </a:endParaRPr>
            </a:p>
            <a:p>
              <a:pPr algn="ctr" defTabSz="449263"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ct val="100000"/>
                <a:buFont typeface="Tahoma" pitchFamily="34" charset="0"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en-GB" sz="1600" b="1" dirty="0" err="1">
                  <a:solidFill>
                    <a:prstClr val="white"/>
                  </a:solidFill>
                  <a:ea typeface="Arial Unicode MS" pitchFamily="34" charset="-128"/>
                  <a:cs typeface="Arial Unicode MS" pitchFamily="34" charset="-128"/>
                </a:rPr>
                <a:t>Comissão</a:t>
              </a:r>
              <a:r>
                <a:rPr lang="en-GB" sz="1600" b="1" dirty="0">
                  <a:solidFill>
                    <a:prstClr val="white"/>
                  </a:solidFill>
                  <a:ea typeface="Arial Unicode MS" pitchFamily="34" charset="-128"/>
                  <a:cs typeface="Arial Unicode MS" pitchFamily="34" charset="-128"/>
                </a:rPr>
                <a:t> </a:t>
              </a:r>
              <a:r>
                <a:rPr lang="en-GB" sz="1600" b="1" dirty="0" err="1">
                  <a:solidFill>
                    <a:prstClr val="white"/>
                  </a:solidFill>
                  <a:ea typeface="Arial Unicode MS" pitchFamily="34" charset="-128"/>
                  <a:cs typeface="Arial Unicode MS" pitchFamily="34" charset="-128"/>
                </a:rPr>
                <a:t>Intergestora</a:t>
              </a:r>
              <a:r>
                <a:rPr lang="en-GB" sz="1600" b="1" dirty="0">
                  <a:solidFill>
                    <a:prstClr val="white"/>
                  </a:solidFill>
                  <a:ea typeface="Arial Unicode MS" pitchFamily="34" charset="-128"/>
                  <a:cs typeface="Arial Unicode MS" pitchFamily="34" charset="-128"/>
                </a:rPr>
                <a:t> </a:t>
              </a:r>
              <a:r>
                <a:rPr lang="en-GB" sz="1600" b="1" dirty="0" err="1">
                  <a:solidFill>
                    <a:prstClr val="white"/>
                  </a:solidFill>
                  <a:ea typeface="Arial Unicode MS" pitchFamily="34" charset="-128"/>
                  <a:cs typeface="Arial Unicode MS" pitchFamily="34" charset="-128"/>
                </a:rPr>
                <a:t>Tripartide</a:t>
              </a:r>
              <a:endParaRPr lang="en-GB" sz="1600" b="1" dirty="0">
                <a:solidFill>
                  <a:prstClr val="white"/>
                </a:solidFill>
                <a:ea typeface="Arial Unicode MS" pitchFamily="34" charset="-128"/>
                <a:cs typeface="Arial Unicode MS" pitchFamily="34" charset="-128"/>
              </a:endParaRPr>
            </a:p>
            <a:p>
              <a:pPr algn="ctr" defTabSz="449263"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ct val="100000"/>
                <a:buFont typeface="Tahoma" pitchFamily="34" charset="0"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endParaRPr lang="en-GB" sz="1600" b="1" dirty="0">
                <a:solidFill>
                  <a:prstClr val="white"/>
                </a:solidFill>
                <a:ea typeface="Arial Unicode MS" pitchFamily="34" charset="-128"/>
                <a:cs typeface="Arial Unicode MS" pitchFamily="34" charset="-128"/>
              </a:endParaRPr>
            </a:p>
            <a:p>
              <a:pPr algn="ctr" defTabSz="449263"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ct val="100000"/>
                <a:buFont typeface="Tahoma" pitchFamily="34" charset="0"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endParaRPr lang="en-GB" sz="1600" b="1" dirty="0">
                <a:solidFill>
                  <a:prstClr val="white"/>
                </a:solidFill>
                <a:ea typeface="Arial Unicode MS" pitchFamily="34" charset="-128"/>
                <a:cs typeface="Arial Unicode MS" pitchFamily="34" charset="-128"/>
              </a:endParaRPr>
            </a:p>
            <a:p>
              <a:pPr algn="ctr" defTabSz="449263"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ct val="100000"/>
                <a:buFont typeface="Tahoma" pitchFamily="34" charset="0"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en-GB" sz="1600" b="1" dirty="0" err="1">
                  <a:solidFill>
                    <a:prstClr val="white"/>
                  </a:solidFill>
                  <a:ea typeface="Arial Unicode MS" pitchFamily="34" charset="-128"/>
                  <a:cs typeface="Arial Unicode MS" pitchFamily="34" charset="-128"/>
                </a:rPr>
                <a:t>Comissão</a:t>
              </a:r>
              <a:r>
                <a:rPr lang="en-GB" sz="1600" b="1" dirty="0">
                  <a:solidFill>
                    <a:prstClr val="white"/>
                  </a:solidFill>
                  <a:ea typeface="Arial Unicode MS" pitchFamily="34" charset="-128"/>
                  <a:cs typeface="Arial Unicode MS" pitchFamily="34" charset="-128"/>
                </a:rPr>
                <a:t> </a:t>
              </a:r>
              <a:r>
                <a:rPr lang="en-GB" sz="1600" b="1" dirty="0" err="1">
                  <a:solidFill>
                    <a:prstClr val="white"/>
                  </a:solidFill>
                  <a:ea typeface="Arial Unicode MS" pitchFamily="34" charset="-128"/>
                  <a:cs typeface="Arial Unicode MS" pitchFamily="34" charset="-128"/>
                </a:rPr>
                <a:t>Intergestora</a:t>
              </a:r>
              <a:r>
                <a:rPr lang="en-GB" sz="1600" b="1" dirty="0">
                  <a:solidFill>
                    <a:prstClr val="white"/>
                  </a:solidFill>
                  <a:ea typeface="Arial Unicode MS" pitchFamily="34" charset="-128"/>
                  <a:cs typeface="Arial Unicode MS" pitchFamily="34" charset="-128"/>
                </a:rPr>
                <a:t> </a:t>
              </a:r>
              <a:r>
                <a:rPr lang="en-GB" sz="1600" b="1" dirty="0" err="1">
                  <a:solidFill>
                    <a:prstClr val="white"/>
                  </a:solidFill>
                  <a:ea typeface="Arial Unicode MS" pitchFamily="34" charset="-128"/>
                  <a:cs typeface="Arial Unicode MS" pitchFamily="34" charset="-128"/>
                </a:rPr>
                <a:t>Bipartide</a:t>
              </a:r>
              <a:endParaRPr lang="en-GB" sz="1600" b="1" dirty="0">
                <a:solidFill>
                  <a:prstClr val="white"/>
                </a:solidFill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7" name="Rectangle 6"/>
            <p:cNvSpPr>
              <a:spLocks noChangeArrowheads="1"/>
            </p:cNvSpPr>
            <p:nvPr/>
          </p:nvSpPr>
          <p:spPr bwMode="auto">
            <a:xfrm>
              <a:off x="3038" y="1155"/>
              <a:ext cx="1130" cy="1812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lIns="90000" tIns="46800" rIns="90000" bIns="46800"/>
            <a:lstStyle/>
            <a:p>
              <a:pPr algn="ctr" defTabSz="449263"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FFFFCC"/>
                </a:buClr>
                <a:buSzPct val="100000"/>
                <a:buFont typeface="Tahoma" pitchFamily="34" charset="0"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en-GB" sz="1500" b="1" dirty="0" err="1">
                  <a:solidFill>
                    <a:prstClr val="white"/>
                  </a:solidFill>
                  <a:ea typeface="Arial Unicode MS" pitchFamily="34" charset="-128"/>
                  <a:cs typeface="Arial Unicode MS" pitchFamily="34" charset="-128"/>
                </a:rPr>
                <a:t>Instâncias</a:t>
              </a:r>
              <a:r>
                <a:rPr lang="en-GB" sz="1500" b="1" dirty="0">
                  <a:solidFill>
                    <a:prstClr val="white"/>
                  </a:solidFill>
                  <a:ea typeface="Arial Unicode MS" pitchFamily="34" charset="-128"/>
                  <a:cs typeface="Arial Unicode MS" pitchFamily="34" charset="-128"/>
                </a:rPr>
                <a:t> de </a:t>
              </a:r>
              <a:r>
                <a:rPr lang="en-GB" sz="1500" b="1" dirty="0" err="1">
                  <a:solidFill>
                    <a:prstClr val="white"/>
                  </a:solidFill>
                  <a:ea typeface="Arial Unicode MS" pitchFamily="34" charset="-128"/>
                  <a:cs typeface="Arial Unicode MS" pitchFamily="34" charset="-128"/>
                </a:rPr>
                <a:t>Deliberação</a:t>
              </a:r>
              <a:r>
                <a:rPr lang="en-GB" sz="1500" b="1" dirty="0">
                  <a:solidFill>
                    <a:prstClr val="white"/>
                  </a:solidFill>
                  <a:ea typeface="Arial Unicode MS" pitchFamily="34" charset="-128"/>
                  <a:cs typeface="Arial Unicode MS" pitchFamily="34" charset="-128"/>
                </a:rPr>
                <a:t> e </a:t>
              </a:r>
              <a:r>
                <a:rPr lang="en-GB" sz="1500" b="1" dirty="0" err="1">
                  <a:solidFill>
                    <a:prstClr val="white"/>
                  </a:solidFill>
                  <a:ea typeface="Arial Unicode MS" pitchFamily="34" charset="-128"/>
                  <a:cs typeface="Arial Unicode MS" pitchFamily="34" charset="-128"/>
                </a:rPr>
                <a:t>Controle</a:t>
              </a:r>
              <a:r>
                <a:rPr lang="en-GB" sz="1500" b="1" dirty="0">
                  <a:solidFill>
                    <a:prstClr val="white"/>
                  </a:solidFill>
                  <a:ea typeface="Arial Unicode MS" pitchFamily="34" charset="-128"/>
                  <a:cs typeface="Arial Unicode MS" pitchFamily="34" charset="-128"/>
                </a:rPr>
                <a:t> Social</a:t>
              </a:r>
            </a:p>
            <a:p>
              <a:pPr algn="ctr" defTabSz="449263"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ct val="100000"/>
                <a:buFont typeface="Tahoma" pitchFamily="34" charset="0"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endParaRPr lang="en-GB" sz="1500" b="1" dirty="0">
                <a:solidFill>
                  <a:prstClr val="white"/>
                </a:solidFill>
                <a:ea typeface="Arial Unicode MS" pitchFamily="34" charset="-128"/>
                <a:cs typeface="Arial Unicode MS" pitchFamily="34" charset="-128"/>
              </a:endParaRPr>
            </a:p>
            <a:p>
              <a:pPr algn="ctr" defTabSz="449263"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ct val="100000"/>
                <a:buFont typeface="Tahoma" pitchFamily="34" charset="0"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endParaRPr lang="en-GB" sz="1500" b="1" dirty="0">
                <a:solidFill>
                  <a:prstClr val="white"/>
                </a:solidFill>
                <a:ea typeface="Arial Unicode MS" pitchFamily="34" charset="-128"/>
                <a:cs typeface="Arial Unicode MS" pitchFamily="34" charset="-128"/>
              </a:endParaRPr>
            </a:p>
            <a:p>
              <a:pPr algn="ctr" defTabSz="449263"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ct val="100000"/>
                <a:buFont typeface="Tahoma" pitchFamily="34" charset="0"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en-GB" sz="1500" b="1" dirty="0" err="1">
                  <a:solidFill>
                    <a:prstClr val="white"/>
                  </a:solidFill>
                  <a:ea typeface="Arial Unicode MS" pitchFamily="34" charset="-128"/>
                  <a:cs typeface="Arial Unicode MS" pitchFamily="34" charset="-128"/>
                </a:rPr>
                <a:t>Conselho</a:t>
              </a:r>
              <a:r>
                <a:rPr lang="en-GB" sz="1500" b="1" dirty="0">
                  <a:solidFill>
                    <a:prstClr val="white"/>
                  </a:solidFill>
                  <a:ea typeface="Arial Unicode MS" pitchFamily="34" charset="-128"/>
                  <a:cs typeface="Arial Unicode MS" pitchFamily="34" charset="-128"/>
                </a:rPr>
                <a:t> </a:t>
              </a:r>
              <a:r>
                <a:rPr lang="en-GB" sz="1500" b="1" dirty="0" err="1">
                  <a:solidFill>
                    <a:prstClr val="white"/>
                  </a:solidFill>
                  <a:ea typeface="Arial Unicode MS" pitchFamily="34" charset="-128"/>
                  <a:cs typeface="Arial Unicode MS" pitchFamily="34" charset="-128"/>
                </a:rPr>
                <a:t>Nacional</a:t>
              </a:r>
              <a:endParaRPr lang="en-GB" sz="1500" b="1" dirty="0">
                <a:solidFill>
                  <a:prstClr val="white"/>
                </a:solidFill>
                <a:ea typeface="Arial Unicode MS" pitchFamily="34" charset="-128"/>
                <a:cs typeface="Arial Unicode MS" pitchFamily="34" charset="-128"/>
              </a:endParaRPr>
            </a:p>
            <a:p>
              <a:pPr algn="ctr" defTabSz="449263"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ct val="100000"/>
                <a:buFont typeface="Tahoma" pitchFamily="34" charset="0"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br>
                <a:rPr lang="en-GB" sz="1500" b="1" dirty="0">
                  <a:solidFill>
                    <a:prstClr val="white"/>
                  </a:solidFill>
                  <a:ea typeface="Arial Unicode MS" pitchFamily="34" charset="-128"/>
                  <a:cs typeface="Arial Unicode MS" pitchFamily="34" charset="-128"/>
                </a:rPr>
              </a:br>
              <a:r>
                <a:rPr lang="en-GB" sz="1500" b="1" dirty="0" err="1">
                  <a:solidFill>
                    <a:prstClr val="white"/>
                  </a:solidFill>
                  <a:ea typeface="Arial Unicode MS" pitchFamily="34" charset="-128"/>
                  <a:cs typeface="Arial Unicode MS" pitchFamily="34" charset="-128"/>
                </a:rPr>
                <a:t>Conselhos</a:t>
              </a:r>
              <a:r>
                <a:rPr lang="en-GB" sz="1500" b="1" dirty="0">
                  <a:solidFill>
                    <a:prstClr val="white"/>
                  </a:solidFill>
                  <a:ea typeface="Arial Unicode MS" pitchFamily="34" charset="-128"/>
                  <a:cs typeface="Arial Unicode MS" pitchFamily="34" charset="-128"/>
                </a:rPr>
                <a:t> </a:t>
              </a:r>
              <a:r>
                <a:rPr lang="en-GB" sz="1500" b="1" dirty="0" err="1">
                  <a:solidFill>
                    <a:prstClr val="white"/>
                  </a:solidFill>
                  <a:ea typeface="Arial Unicode MS" pitchFamily="34" charset="-128"/>
                  <a:cs typeface="Arial Unicode MS" pitchFamily="34" charset="-128"/>
                </a:rPr>
                <a:t>Estaduais</a:t>
              </a:r>
              <a:endParaRPr lang="en-GB" sz="1500" b="1" dirty="0">
                <a:solidFill>
                  <a:prstClr val="white"/>
                </a:solidFill>
                <a:ea typeface="Arial Unicode MS" pitchFamily="34" charset="-128"/>
                <a:cs typeface="Arial Unicode MS" pitchFamily="34" charset="-128"/>
              </a:endParaRPr>
            </a:p>
            <a:p>
              <a:pPr algn="ctr" defTabSz="449263"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ct val="100000"/>
                <a:buFont typeface="Tahoma" pitchFamily="34" charset="0"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endParaRPr lang="en-GB" sz="1500" b="1" dirty="0">
                <a:solidFill>
                  <a:prstClr val="white"/>
                </a:solidFill>
                <a:ea typeface="Arial Unicode MS" pitchFamily="34" charset="-128"/>
                <a:cs typeface="Arial Unicode MS" pitchFamily="34" charset="-128"/>
              </a:endParaRPr>
            </a:p>
            <a:p>
              <a:pPr algn="ctr" defTabSz="449263"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ct val="100000"/>
                <a:buFont typeface="Tahoma" pitchFamily="34" charset="0"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en-GB" sz="1500" b="1" dirty="0" err="1">
                  <a:solidFill>
                    <a:prstClr val="white"/>
                  </a:solidFill>
                  <a:ea typeface="Arial Unicode MS" pitchFamily="34" charset="-128"/>
                  <a:cs typeface="Arial Unicode MS" pitchFamily="34" charset="-128"/>
                </a:rPr>
                <a:t>Conselhos</a:t>
              </a:r>
              <a:r>
                <a:rPr lang="en-GB" sz="1500" b="1" dirty="0">
                  <a:solidFill>
                    <a:prstClr val="white"/>
                  </a:solidFill>
                  <a:ea typeface="Arial Unicode MS" pitchFamily="34" charset="-128"/>
                  <a:cs typeface="Arial Unicode MS" pitchFamily="34" charset="-128"/>
                </a:rPr>
                <a:t> </a:t>
              </a:r>
              <a:r>
                <a:rPr lang="en-GB" sz="1500" b="1" dirty="0" err="1">
                  <a:solidFill>
                    <a:prstClr val="white"/>
                  </a:solidFill>
                  <a:ea typeface="Arial Unicode MS" pitchFamily="34" charset="-128"/>
                  <a:cs typeface="Arial Unicode MS" pitchFamily="34" charset="-128"/>
                </a:rPr>
                <a:t>Municipais</a:t>
              </a:r>
              <a:endParaRPr lang="en-GB" sz="1500" b="1" dirty="0">
                <a:solidFill>
                  <a:prstClr val="white"/>
                </a:solidFill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8" name="Rectangle 7"/>
            <p:cNvSpPr>
              <a:spLocks noChangeArrowheads="1"/>
            </p:cNvSpPr>
            <p:nvPr/>
          </p:nvSpPr>
          <p:spPr bwMode="auto">
            <a:xfrm>
              <a:off x="4459" y="1155"/>
              <a:ext cx="1131" cy="1812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lIns="90000" tIns="46800" rIns="90000" bIns="46800"/>
            <a:lstStyle/>
            <a:p>
              <a:pPr algn="ctr" defTabSz="449263"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FFFFCC"/>
                </a:buClr>
                <a:buSzPct val="100000"/>
                <a:buFont typeface="Tahoma" pitchFamily="34" charset="0"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en-GB" sz="1600" b="1" dirty="0" err="1">
                  <a:solidFill>
                    <a:prstClr val="black"/>
                  </a:solidFill>
                  <a:latin typeface="Arial" panose="020B0604020202020204" pitchFamily="34" charset="0"/>
                  <a:ea typeface="Arial Unicode MS" pitchFamily="34" charset="-128"/>
                  <a:cs typeface="Arial" panose="020B0604020202020204" pitchFamily="34" charset="0"/>
                </a:rPr>
                <a:t>Instâncias</a:t>
              </a:r>
              <a:r>
                <a:rPr lang="en-GB" sz="1600" b="1" dirty="0">
                  <a:solidFill>
                    <a:prstClr val="black"/>
                  </a:solidFill>
                  <a:latin typeface="Arial" panose="020B0604020202020204" pitchFamily="34" charset="0"/>
                  <a:ea typeface="Arial Unicode MS" pitchFamily="34" charset="-128"/>
                  <a:cs typeface="Arial" panose="020B0604020202020204" pitchFamily="34" charset="0"/>
                </a:rPr>
                <a:t> de </a:t>
              </a:r>
              <a:r>
                <a:rPr lang="en-GB" sz="1600" b="1" dirty="0" err="1">
                  <a:solidFill>
                    <a:prstClr val="black"/>
                  </a:solidFill>
                  <a:latin typeface="Arial" panose="020B0604020202020204" pitchFamily="34" charset="0"/>
                  <a:ea typeface="Arial Unicode MS" pitchFamily="34" charset="-128"/>
                  <a:cs typeface="Arial" panose="020B0604020202020204" pitchFamily="34" charset="0"/>
                </a:rPr>
                <a:t>Financiamento</a:t>
              </a:r>
              <a:endParaRPr lang="en-GB" sz="1600" b="1" dirty="0">
                <a:solidFill>
                  <a:prstClr val="black"/>
                </a:solidFill>
                <a:latin typeface="Arial" panose="020B0604020202020204" pitchFamily="34" charset="0"/>
                <a:ea typeface="Arial Unicode MS" pitchFamily="34" charset="-128"/>
                <a:cs typeface="Arial" panose="020B0604020202020204" pitchFamily="34" charset="0"/>
              </a:endParaRPr>
            </a:p>
            <a:p>
              <a:pPr algn="ctr" defTabSz="449263"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ct val="100000"/>
                <a:buFont typeface="Tahoma" pitchFamily="34" charset="0"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endParaRPr lang="en-GB" sz="1600" b="1" dirty="0">
                <a:solidFill>
                  <a:prstClr val="black"/>
                </a:solidFill>
                <a:latin typeface="Arial" panose="020B0604020202020204" pitchFamily="34" charset="0"/>
                <a:ea typeface="Arial Unicode MS" pitchFamily="34" charset="-128"/>
                <a:cs typeface="Arial" panose="020B0604020202020204" pitchFamily="34" charset="0"/>
              </a:endParaRPr>
            </a:p>
            <a:p>
              <a:pPr algn="ctr" defTabSz="449263"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ct val="100000"/>
                <a:buFont typeface="Tahoma" pitchFamily="34" charset="0"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en-GB" sz="1600" b="1" dirty="0">
                  <a:solidFill>
                    <a:prstClr val="black"/>
                  </a:solidFill>
                  <a:latin typeface="Arial" panose="020B0604020202020204" pitchFamily="34" charset="0"/>
                  <a:ea typeface="Arial Unicode MS" pitchFamily="34" charset="-128"/>
                  <a:cs typeface="Arial" panose="020B0604020202020204" pitchFamily="34" charset="0"/>
                </a:rPr>
                <a:t>Fundo </a:t>
              </a:r>
            </a:p>
            <a:p>
              <a:pPr algn="ctr" defTabSz="449263"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ct val="100000"/>
                <a:buFont typeface="Tahoma" pitchFamily="34" charset="0"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en-GB" sz="1600" b="1" dirty="0" err="1">
                  <a:solidFill>
                    <a:prstClr val="black"/>
                  </a:solidFill>
                  <a:latin typeface="Arial" panose="020B0604020202020204" pitchFamily="34" charset="0"/>
                  <a:ea typeface="Arial Unicode MS" pitchFamily="34" charset="-128"/>
                  <a:cs typeface="Arial" panose="020B0604020202020204" pitchFamily="34" charset="0"/>
                </a:rPr>
                <a:t>Nacional</a:t>
              </a:r>
              <a:endParaRPr lang="en-GB" sz="1600" b="1" dirty="0">
                <a:solidFill>
                  <a:prstClr val="black"/>
                </a:solidFill>
                <a:latin typeface="Arial" panose="020B0604020202020204" pitchFamily="34" charset="0"/>
                <a:ea typeface="Arial Unicode MS" pitchFamily="34" charset="-128"/>
                <a:cs typeface="Arial" panose="020B0604020202020204" pitchFamily="34" charset="0"/>
              </a:endParaRPr>
            </a:p>
            <a:p>
              <a:pPr algn="ctr" defTabSz="449263"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ct val="100000"/>
                <a:buFont typeface="Tahoma" pitchFamily="34" charset="0"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endParaRPr lang="en-GB" sz="1600" b="1" dirty="0">
                <a:solidFill>
                  <a:prstClr val="black"/>
                </a:solidFill>
                <a:latin typeface="Arial" panose="020B0604020202020204" pitchFamily="34" charset="0"/>
                <a:ea typeface="Arial Unicode MS" pitchFamily="34" charset="-128"/>
                <a:cs typeface="Arial" panose="020B0604020202020204" pitchFamily="34" charset="0"/>
              </a:endParaRPr>
            </a:p>
            <a:p>
              <a:pPr algn="ctr" defTabSz="449263"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ct val="100000"/>
                <a:buFont typeface="Tahoma" pitchFamily="34" charset="0"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en-GB" sz="1600" b="1" dirty="0" err="1">
                  <a:solidFill>
                    <a:prstClr val="black"/>
                  </a:solidFill>
                  <a:latin typeface="Arial" panose="020B0604020202020204" pitchFamily="34" charset="0"/>
                  <a:ea typeface="Arial Unicode MS" pitchFamily="34" charset="-128"/>
                  <a:cs typeface="Arial" panose="020B0604020202020204" pitchFamily="34" charset="0"/>
                </a:rPr>
                <a:t>Fundos</a:t>
              </a:r>
              <a:endParaRPr lang="en-GB" sz="1600" b="1" dirty="0">
                <a:solidFill>
                  <a:prstClr val="black"/>
                </a:solidFill>
                <a:latin typeface="Arial" panose="020B0604020202020204" pitchFamily="34" charset="0"/>
                <a:ea typeface="Arial Unicode MS" pitchFamily="34" charset="-128"/>
                <a:cs typeface="Arial" panose="020B0604020202020204" pitchFamily="34" charset="0"/>
              </a:endParaRPr>
            </a:p>
            <a:p>
              <a:pPr algn="ctr" defTabSz="449263"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ct val="100000"/>
                <a:buFont typeface="Tahoma" pitchFamily="34" charset="0"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en-GB" sz="1600" b="1" dirty="0">
                  <a:solidFill>
                    <a:prstClr val="black"/>
                  </a:solidFill>
                  <a:latin typeface="Arial" panose="020B0604020202020204" pitchFamily="34" charset="0"/>
                  <a:ea typeface="Arial Unicode MS" pitchFamily="34" charset="-128"/>
                  <a:cs typeface="Arial" panose="020B0604020202020204" pitchFamily="34" charset="0"/>
                </a:rPr>
                <a:t> </a:t>
              </a:r>
              <a:r>
                <a:rPr lang="en-GB" sz="1600" b="1" dirty="0" err="1">
                  <a:solidFill>
                    <a:prstClr val="black"/>
                  </a:solidFill>
                  <a:latin typeface="Arial" panose="020B0604020202020204" pitchFamily="34" charset="0"/>
                  <a:ea typeface="Arial Unicode MS" pitchFamily="34" charset="-128"/>
                  <a:cs typeface="Arial" panose="020B0604020202020204" pitchFamily="34" charset="0"/>
                </a:rPr>
                <a:t>Estaduais</a:t>
              </a:r>
              <a:endParaRPr lang="en-GB" sz="1600" b="1" dirty="0">
                <a:solidFill>
                  <a:prstClr val="black"/>
                </a:solidFill>
                <a:latin typeface="Arial" panose="020B0604020202020204" pitchFamily="34" charset="0"/>
                <a:ea typeface="Arial Unicode MS" pitchFamily="34" charset="-128"/>
                <a:cs typeface="Arial" panose="020B0604020202020204" pitchFamily="34" charset="0"/>
              </a:endParaRPr>
            </a:p>
            <a:p>
              <a:pPr algn="ctr" defTabSz="449263"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ct val="100000"/>
                <a:buFont typeface="Tahoma" pitchFamily="34" charset="0"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endParaRPr lang="en-GB" sz="1600" b="1" dirty="0">
                <a:solidFill>
                  <a:prstClr val="black"/>
                </a:solidFill>
                <a:latin typeface="Arial" panose="020B0604020202020204" pitchFamily="34" charset="0"/>
                <a:ea typeface="Arial Unicode MS" pitchFamily="34" charset="-128"/>
                <a:cs typeface="Arial" panose="020B0604020202020204" pitchFamily="34" charset="0"/>
              </a:endParaRPr>
            </a:p>
            <a:p>
              <a:pPr algn="ctr" defTabSz="449263"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ct val="100000"/>
                <a:buFont typeface="Tahoma" pitchFamily="34" charset="0"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en-GB" sz="1600" b="1" dirty="0" err="1">
                  <a:solidFill>
                    <a:prstClr val="black"/>
                  </a:solidFill>
                  <a:latin typeface="Arial" panose="020B0604020202020204" pitchFamily="34" charset="0"/>
                  <a:ea typeface="Arial Unicode MS" pitchFamily="34" charset="-128"/>
                  <a:cs typeface="Arial" panose="020B0604020202020204" pitchFamily="34" charset="0"/>
                </a:rPr>
                <a:t>Fundos</a:t>
              </a:r>
              <a:r>
                <a:rPr lang="en-GB" sz="1600" b="1" dirty="0">
                  <a:solidFill>
                    <a:prstClr val="black"/>
                  </a:solidFill>
                  <a:latin typeface="Arial" panose="020B0604020202020204" pitchFamily="34" charset="0"/>
                  <a:ea typeface="Arial Unicode MS" pitchFamily="34" charset="-128"/>
                  <a:cs typeface="Arial" panose="020B0604020202020204" pitchFamily="34" charset="0"/>
                </a:rPr>
                <a:t> </a:t>
              </a:r>
              <a:r>
                <a:rPr lang="en-GB" sz="1600" b="1" dirty="0" err="1">
                  <a:solidFill>
                    <a:prstClr val="black"/>
                  </a:solidFill>
                  <a:latin typeface="Arial" panose="020B0604020202020204" pitchFamily="34" charset="0"/>
                  <a:ea typeface="Arial Unicode MS" pitchFamily="34" charset="-128"/>
                  <a:cs typeface="Arial" panose="020B0604020202020204" pitchFamily="34" charset="0"/>
                </a:rPr>
                <a:t>Municipais</a:t>
              </a:r>
              <a:endParaRPr lang="en-GB" sz="1600" b="1" dirty="0">
                <a:solidFill>
                  <a:prstClr val="black"/>
                </a:solidFill>
                <a:latin typeface="Arial" panose="020B0604020202020204" pitchFamily="34" charset="0"/>
                <a:ea typeface="Arial Unicode MS" pitchFamily="34" charset="-128"/>
                <a:cs typeface="Arial" panose="020B0604020202020204" pitchFamily="34" charset="0"/>
              </a:endParaRPr>
            </a:p>
          </p:txBody>
        </p:sp>
        <p:grpSp>
          <p:nvGrpSpPr>
            <p:cNvPr id="9" name="Group 8"/>
            <p:cNvGrpSpPr>
              <a:grpSpLocks/>
            </p:cNvGrpSpPr>
            <p:nvPr/>
          </p:nvGrpSpPr>
          <p:grpSpPr bwMode="auto">
            <a:xfrm>
              <a:off x="1352" y="1152"/>
              <a:ext cx="229" cy="1819"/>
              <a:chOff x="1352" y="1152"/>
              <a:chExt cx="229" cy="1819"/>
            </a:xfrm>
          </p:grpSpPr>
          <p:sp>
            <p:nvSpPr>
              <p:cNvPr id="26" name="AutoShape 9"/>
              <p:cNvSpPr>
                <a:spLocks noChangeArrowheads="1"/>
              </p:cNvSpPr>
              <p:nvPr/>
            </p:nvSpPr>
            <p:spPr bwMode="auto">
              <a:xfrm>
                <a:off x="1355" y="1152"/>
                <a:ext cx="227" cy="106"/>
              </a:xfrm>
              <a:prstGeom prst="leftRightArrow">
                <a:avLst>
                  <a:gd name="adj1" fmla="val 50000"/>
                  <a:gd name="adj2" fmla="val 42632"/>
                </a:avLst>
              </a:prstGeom>
              <a:ln>
                <a:headEnd/>
                <a:tailEnd/>
              </a:ln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wrap="none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AutoShape 10"/>
              <p:cNvSpPr>
                <a:spLocks noChangeArrowheads="1"/>
              </p:cNvSpPr>
              <p:nvPr/>
            </p:nvSpPr>
            <p:spPr bwMode="auto">
              <a:xfrm>
                <a:off x="1352" y="2008"/>
                <a:ext cx="227" cy="107"/>
              </a:xfrm>
              <a:prstGeom prst="leftRightArrow">
                <a:avLst>
                  <a:gd name="adj1" fmla="val 50000"/>
                  <a:gd name="adj2" fmla="val 42233"/>
                </a:avLst>
              </a:prstGeom>
              <a:ln>
                <a:headEnd/>
                <a:tailEnd/>
              </a:ln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wrap="none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8" name="AutoShape 11"/>
              <p:cNvSpPr>
                <a:spLocks noChangeArrowheads="1"/>
              </p:cNvSpPr>
              <p:nvPr/>
            </p:nvSpPr>
            <p:spPr bwMode="auto">
              <a:xfrm>
                <a:off x="1352" y="2866"/>
                <a:ext cx="227" cy="106"/>
              </a:xfrm>
              <a:prstGeom prst="leftRightArrow">
                <a:avLst>
                  <a:gd name="adj1" fmla="val 50000"/>
                  <a:gd name="adj2" fmla="val 42632"/>
                </a:avLst>
              </a:prstGeom>
              <a:ln>
                <a:headEnd/>
                <a:tailEnd/>
              </a:ln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wrap="none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0" name="Group 12"/>
            <p:cNvGrpSpPr>
              <a:grpSpLocks/>
            </p:cNvGrpSpPr>
            <p:nvPr/>
          </p:nvGrpSpPr>
          <p:grpSpPr bwMode="auto">
            <a:xfrm>
              <a:off x="2775" y="1152"/>
              <a:ext cx="228" cy="1819"/>
              <a:chOff x="2775" y="1152"/>
              <a:chExt cx="228" cy="1819"/>
            </a:xfrm>
          </p:grpSpPr>
          <p:sp>
            <p:nvSpPr>
              <p:cNvPr id="23" name="AutoShape 13"/>
              <p:cNvSpPr>
                <a:spLocks noChangeArrowheads="1"/>
              </p:cNvSpPr>
              <p:nvPr/>
            </p:nvSpPr>
            <p:spPr bwMode="auto">
              <a:xfrm>
                <a:off x="2778" y="1152"/>
                <a:ext cx="226" cy="106"/>
              </a:xfrm>
              <a:prstGeom prst="leftRightArrow">
                <a:avLst>
                  <a:gd name="adj1" fmla="val 50000"/>
                  <a:gd name="adj2" fmla="val 42444"/>
                </a:avLst>
              </a:prstGeom>
              <a:ln>
                <a:headEnd/>
                <a:tailEnd/>
              </a:ln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wrap="none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4" name="AutoShape 14"/>
              <p:cNvSpPr>
                <a:spLocks noChangeArrowheads="1"/>
              </p:cNvSpPr>
              <p:nvPr/>
            </p:nvSpPr>
            <p:spPr bwMode="auto">
              <a:xfrm>
                <a:off x="2775" y="2028"/>
                <a:ext cx="226" cy="106"/>
              </a:xfrm>
              <a:prstGeom prst="leftRightArrow">
                <a:avLst>
                  <a:gd name="adj1" fmla="val 50000"/>
                  <a:gd name="adj2" fmla="val 42444"/>
                </a:avLst>
              </a:prstGeom>
              <a:ln>
                <a:headEnd/>
                <a:tailEnd/>
              </a:ln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wrap="none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AutoShape 15"/>
              <p:cNvSpPr>
                <a:spLocks noChangeArrowheads="1"/>
              </p:cNvSpPr>
              <p:nvPr/>
            </p:nvSpPr>
            <p:spPr bwMode="auto">
              <a:xfrm>
                <a:off x="2775" y="2866"/>
                <a:ext cx="226" cy="106"/>
              </a:xfrm>
              <a:prstGeom prst="leftRightArrow">
                <a:avLst>
                  <a:gd name="adj1" fmla="val 50000"/>
                  <a:gd name="adj2" fmla="val 42444"/>
                </a:avLst>
              </a:prstGeom>
              <a:ln>
                <a:headEnd/>
                <a:tailEnd/>
              </a:ln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wrap="none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1" name="Group 16"/>
            <p:cNvGrpSpPr>
              <a:grpSpLocks/>
            </p:cNvGrpSpPr>
            <p:nvPr/>
          </p:nvGrpSpPr>
          <p:grpSpPr bwMode="auto">
            <a:xfrm>
              <a:off x="4198" y="1152"/>
              <a:ext cx="227" cy="1819"/>
              <a:chOff x="4198" y="1152"/>
              <a:chExt cx="227" cy="1819"/>
            </a:xfrm>
          </p:grpSpPr>
          <p:sp>
            <p:nvSpPr>
              <p:cNvPr id="20" name="AutoShape 17"/>
              <p:cNvSpPr>
                <a:spLocks noChangeArrowheads="1"/>
              </p:cNvSpPr>
              <p:nvPr/>
            </p:nvSpPr>
            <p:spPr bwMode="auto">
              <a:xfrm>
                <a:off x="4201" y="1152"/>
                <a:ext cx="225" cy="106"/>
              </a:xfrm>
              <a:prstGeom prst="leftRightArrow">
                <a:avLst>
                  <a:gd name="adj1" fmla="val 50000"/>
                  <a:gd name="adj2" fmla="val 42256"/>
                </a:avLst>
              </a:prstGeom>
              <a:ln>
                <a:headEnd/>
                <a:tailEnd/>
              </a:ln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wrap="none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AutoShape 18"/>
              <p:cNvSpPr>
                <a:spLocks noChangeArrowheads="1"/>
              </p:cNvSpPr>
              <p:nvPr/>
            </p:nvSpPr>
            <p:spPr bwMode="auto">
              <a:xfrm>
                <a:off x="4198" y="2028"/>
                <a:ext cx="225" cy="106"/>
              </a:xfrm>
              <a:prstGeom prst="leftRightArrow">
                <a:avLst>
                  <a:gd name="adj1" fmla="val 50000"/>
                  <a:gd name="adj2" fmla="val 42256"/>
                </a:avLst>
              </a:prstGeom>
              <a:ln>
                <a:headEnd/>
                <a:tailEnd/>
              </a:ln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wrap="none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2" name="AutoShape 19"/>
              <p:cNvSpPr>
                <a:spLocks noChangeArrowheads="1"/>
              </p:cNvSpPr>
              <p:nvPr/>
            </p:nvSpPr>
            <p:spPr bwMode="auto">
              <a:xfrm>
                <a:off x="4198" y="2866"/>
                <a:ext cx="225" cy="106"/>
              </a:xfrm>
              <a:prstGeom prst="leftRightArrow">
                <a:avLst>
                  <a:gd name="adj1" fmla="val 50000"/>
                  <a:gd name="adj2" fmla="val 42256"/>
                </a:avLst>
              </a:prstGeom>
              <a:ln>
                <a:headEnd/>
                <a:tailEnd/>
              </a:ln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wrap="none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2" name="Rectangle 20"/>
            <p:cNvSpPr>
              <a:spLocks noChangeArrowheads="1"/>
            </p:cNvSpPr>
            <p:nvPr/>
          </p:nvSpPr>
          <p:spPr bwMode="auto">
            <a:xfrm>
              <a:off x="192" y="3311"/>
              <a:ext cx="5424" cy="256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wrap="none" lIns="90000" tIns="46800" rIns="90000" bIns="46800" anchor="ctr"/>
            <a:lstStyle/>
            <a:p>
              <a:pPr algn="ctr" defTabSz="449263"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ct val="100000"/>
                <a:buFont typeface="Tahoma" pitchFamily="34" charset="0"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en-GB" sz="1600" b="1" dirty="0">
                  <a:solidFill>
                    <a:srgbClr val="FFFFFF"/>
                  </a:solidFill>
                  <a:ea typeface="Arial Unicode MS" pitchFamily="34" charset="-128"/>
                  <a:cs typeface="Arial Unicode MS" pitchFamily="34" charset="-128"/>
                </a:rPr>
                <a:t>Rede de </a:t>
              </a:r>
              <a:r>
                <a:rPr lang="en-GB" sz="1600" b="1" dirty="0" err="1">
                  <a:solidFill>
                    <a:srgbClr val="FFFFFF"/>
                  </a:solidFill>
                  <a:ea typeface="Arial Unicode MS" pitchFamily="34" charset="-128"/>
                  <a:cs typeface="Arial Unicode MS" pitchFamily="34" charset="-128"/>
                </a:rPr>
                <a:t>Serviços</a:t>
              </a:r>
              <a:r>
                <a:rPr lang="en-GB" sz="1600" b="1" dirty="0">
                  <a:solidFill>
                    <a:srgbClr val="FFFFFF"/>
                  </a:solidFill>
                  <a:ea typeface="Arial Unicode MS" pitchFamily="34" charset="-128"/>
                  <a:cs typeface="Arial Unicode MS" pitchFamily="34" charset="-128"/>
                </a:rPr>
                <a:t> </a:t>
              </a:r>
              <a:r>
                <a:rPr lang="en-GB" sz="1600" b="1" dirty="0" err="1">
                  <a:solidFill>
                    <a:srgbClr val="FFFFFF"/>
                  </a:solidFill>
                  <a:ea typeface="Arial Unicode MS" pitchFamily="34" charset="-128"/>
                  <a:cs typeface="Arial Unicode MS" pitchFamily="34" charset="-128"/>
                </a:rPr>
                <a:t>Governamentais</a:t>
              </a:r>
              <a:r>
                <a:rPr lang="en-GB" sz="1600" b="1" dirty="0">
                  <a:solidFill>
                    <a:srgbClr val="FFFFFF"/>
                  </a:solidFill>
                  <a:ea typeface="Arial Unicode MS" pitchFamily="34" charset="-128"/>
                  <a:cs typeface="Arial Unicode MS" pitchFamily="34" charset="-128"/>
                </a:rPr>
                <a:t> e </a:t>
              </a:r>
              <a:r>
                <a:rPr lang="en-GB" sz="1600" b="1" dirty="0" err="1">
                  <a:solidFill>
                    <a:srgbClr val="FFFFFF"/>
                  </a:solidFill>
                  <a:ea typeface="Arial Unicode MS" pitchFamily="34" charset="-128"/>
                  <a:cs typeface="Arial Unicode MS" pitchFamily="34" charset="-128"/>
                </a:rPr>
                <a:t>não</a:t>
              </a:r>
              <a:r>
                <a:rPr lang="en-GB" sz="1600" b="1" dirty="0">
                  <a:solidFill>
                    <a:srgbClr val="FFFFFF"/>
                  </a:solidFill>
                  <a:ea typeface="Arial Unicode MS" pitchFamily="34" charset="-128"/>
                  <a:cs typeface="Arial Unicode MS" pitchFamily="34" charset="-128"/>
                </a:rPr>
                <a:t> </a:t>
              </a:r>
              <a:r>
                <a:rPr lang="en-GB" sz="1600" b="1" dirty="0" err="1">
                  <a:solidFill>
                    <a:srgbClr val="FFFFFF"/>
                  </a:solidFill>
                  <a:ea typeface="Arial Unicode MS" pitchFamily="34" charset="-128"/>
                  <a:cs typeface="Arial Unicode MS" pitchFamily="34" charset="-128"/>
                </a:rPr>
                <a:t>Governamentais</a:t>
              </a:r>
              <a:r>
                <a:rPr lang="en-GB" sz="1600" b="1" dirty="0">
                  <a:solidFill>
                    <a:srgbClr val="FFFFFF"/>
                  </a:solidFill>
                  <a:ea typeface="Arial Unicode MS" pitchFamily="34" charset="-128"/>
                  <a:cs typeface="Arial Unicode MS" pitchFamily="34" charset="-128"/>
                </a:rPr>
                <a:t> de </a:t>
              </a:r>
              <a:r>
                <a:rPr lang="en-GB" sz="1600" b="1" dirty="0" err="1">
                  <a:solidFill>
                    <a:srgbClr val="FFFFFF"/>
                  </a:solidFill>
                  <a:ea typeface="Arial Unicode MS" pitchFamily="34" charset="-128"/>
                  <a:cs typeface="Arial Unicode MS" pitchFamily="34" charset="-128"/>
                </a:rPr>
                <a:t>Assistência</a:t>
              </a:r>
              <a:r>
                <a:rPr lang="en-GB" sz="1600" b="1" dirty="0">
                  <a:solidFill>
                    <a:srgbClr val="FFFFFF"/>
                  </a:solidFill>
                  <a:ea typeface="Arial Unicode MS" pitchFamily="34" charset="-128"/>
                  <a:cs typeface="Arial Unicode MS" pitchFamily="34" charset="-128"/>
                </a:rPr>
                <a:t> Social</a:t>
              </a:r>
            </a:p>
          </p:txBody>
        </p:sp>
        <p:sp>
          <p:nvSpPr>
            <p:cNvPr id="13" name="Rectangle 21"/>
            <p:cNvSpPr>
              <a:spLocks noChangeArrowheads="1"/>
            </p:cNvSpPr>
            <p:nvPr/>
          </p:nvSpPr>
          <p:spPr bwMode="auto">
            <a:xfrm>
              <a:off x="2107" y="3890"/>
              <a:ext cx="1595" cy="197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wrap="none" lIns="90000" tIns="46800" rIns="90000" bIns="46800" anchor="ctr">
              <a:spAutoFit/>
            </a:bodyPr>
            <a:lstStyle/>
            <a:p>
              <a:pPr algn="ctr" defTabSz="449263"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ct val="100000"/>
                <a:buFont typeface="Tahoma" pitchFamily="34" charset="0"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en-GB" sz="1600" b="1" dirty="0" err="1">
                  <a:solidFill>
                    <a:srgbClr val="FFFFFF"/>
                  </a:solidFill>
                  <a:ea typeface="Arial Unicode MS" pitchFamily="34" charset="-128"/>
                  <a:cs typeface="Arial Unicode MS" pitchFamily="34" charset="-128"/>
                </a:rPr>
                <a:t>Destinatários</a:t>
              </a:r>
              <a:r>
                <a:rPr lang="en-GB" sz="1600" b="1" dirty="0">
                  <a:solidFill>
                    <a:srgbClr val="FFFFFF"/>
                  </a:solidFill>
                  <a:ea typeface="Arial Unicode MS" pitchFamily="34" charset="-128"/>
                  <a:cs typeface="Arial Unicode MS" pitchFamily="34" charset="-128"/>
                </a:rPr>
                <a:t> / </a:t>
              </a:r>
              <a:r>
                <a:rPr lang="en-GB" sz="1600" b="1" dirty="0" err="1">
                  <a:solidFill>
                    <a:srgbClr val="FFFFFF"/>
                  </a:solidFill>
                  <a:ea typeface="Arial Unicode MS" pitchFamily="34" charset="-128"/>
                  <a:cs typeface="Arial Unicode MS" pitchFamily="34" charset="-128"/>
                </a:rPr>
                <a:t>Usuários</a:t>
              </a:r>
              <a:endParaRPr lang="en-GB" sz="1600" b="1" dirty="0">
                <a:solidFill>
                  <a:srgbClr val="FFFFFF"/>
                </a:solidFill>
                <a:ea typeface="Arial Unicode MS" pitchFamily="34" charset="-128"/>
                <a:cs typeface="Arial Unicode MS" pitchFamily="34" charset="-128"/>
              </a:endParaRPr>
            </a:p>
          </p:txBody>
        </p:sp>
        <p:grpSp>
          <p:nvGrpSpPr>
            <p:cNvPr id="14" name="Group 22"/>
            <p:cNvGrpSpPr>
              <a:grpSpLocks/>
            </p:cNvGrpSpPr>
            <p:nvPr/>
          </p:nvGrpSpPr>
          <p:grpSpPr bwMode="auto">
            <a:xfrm>
              <a:off x="645" y="3062"/>
              <a:ext cx="4495" cy="213"/>
              <a:chOff x="645" y="3062"/>
              <a:chExt cx="4495" cy="213"/>
            </a:xfrm>
          </p:grpSpPr>
          <p:sp>
            <p:nvSpPr>
              <p:cNvPr id="16" name="AutoShape 23"/>
              <p:cNvSpPr>
                <a:spLocks noChangeArrowheads="1"/>
              </p:cNvSpPr>
              <p:nvPr/>
            </p:nvSpPr>
            <p:spPr bwMode="auto">
              <a:xfrm rot="5400000">
                <a:off x="647" y="3056"/>
                <a:ext cx="214" cy="227"/>
              </a:xfrm>
              <a:prstGeom prst="leftRightArrow">
                <a:avLst>
                  <a:gd name="adj1" fmla="val 50000"/>
                  <a:gd name="adj2" fmla="val 19907"/>
                </a:avLst>
              </a:prstGeom>
              <a:ln>
                <a:headEnd/>
                <a:tailEnd/>
              </a:ln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wrap="none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" name="AutoShape 24"/>
              <p:cNvSpPr>
                <a:spLocks noChangeArrowheads="1"/>
              </p:cNvSpPr>
              <p:nvPr/>
            </p:nvSpPr>
            <p:spPr bwMode="auto">
              <a:xfrm rot="5400000">
                <a:off x="2069" y="3056"/>
                <a:ext cx="214" cy="227"/>
              </a:xfrm>
              <a:prstGeom prst="leftRightArrow">
                <a:avLst>
                  <a:gd name="adj1" fmla="val 50000"/>
                  <a:gd name="adj2" fmla="val 19907"/>
                </a:avLst>
              </a:prstGeom>
              <a:ln>
                <a:headEnd/>
                <a:tailEnd/>
              </a:ln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wrap="none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" name="AutoShape 25"/>
              <p:cNvSpPr>
                <a:spLocks noChangeArrowheads="1"/>
              </p:cNvSpPr>
              <p:nvPr/>
            </p:nvSpPr>
            <p:spPr bwMode="auto">
              <a:xfrm rot="5400000">
                <a:off x="3492" y="3056"/>
                <a:ext cx="214" cy="227"/>
              </a:xfrm>
              <a:prstGeom prst="leftRightArrow">
                <a:avLst>
                  <a:gd name="adj1" fmla="val 50000"/>
                  <a:gd name="adj2" fmla="val 19907"/>
                </a:avLst>
              </a:prstGeom>
              <a:ln>
                <a:headEnd/>
                <a:tailEnd/>
              </a:ln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wrap="none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AutoShape 26"/>
              <p:cNvSpPr>
                <a:spLocks noChangeArrowheads="1"/>
              </p:cNvSpPr>
              <p:nvPr/>
            </p:nvSpPr>
            <p:spPr bwMode="auto">
              <a:xfrm rot="5400000">
                <a:off x="4916" y="3056"/>
                <a:ext cx="214" cy="227"/>
              </a:xfrm>
              <a:prstGeom prst="leftRightArrow">
                <a:avLst>
                  <a:gd name="adj1" fmla="val 50000"/>
                  <a:gd name="adj2" fmla="val 19907"/>
                </a:avLst>
              </a:prstGeom>
              <a:ln>
                <a:headEnd/>
                <a:tailEnd/>
              </a:ln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wrap="none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5" name="AutoShape 27"/>
            <p:cNvSpPr>
              <a:spLocks noChangeArrowheads="1"/>
            </p:cNvSpPr>
            <p:nvPr/>
          </p:nvSpPr>
          <p:spPr bwMode="auto">
            <a:xfrm rot="5400000">
              <a:off x="2802" y="3622"/>
              <a:ext cx="209" cy="227"/>
            </a:xfrm>
            <a:prstGeom prst="leftRightArrow">
              <a:avLst>
                <a:gd name="adj1" fmla="val 50000"/>
                <a:gd name="adj2" fmla="val 19907"/>
              </a:avLst>
            </a:prstGeom>
            <a:ln>
              <a:headEnd/>
              <a:tailEnd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</p:grpSp>
      <p:pic>
        <p:nvPicPr>
          <p:cNvPr id="29" name="Imagem 28" descr="Logo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844" y="6215082"/>
            <a:ext cx="2501779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8808899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620687"/>
            <a:ext cx="8229241" cy="792089"/>
          </a:xfrm>
        </p:spPr>
        <p:txBody>
          <a:bodyPr/>
          <a:lstStyle/>
          <a:p>
            <a:pPr algn="ctr"/>
            <a:r>
              <a:rPr lang="pt-BR" sz="3200" b="1" dirty="0">
                <a:solidFill>
                  <a:srgbClr val="8E2A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FINANCIAMENTO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 Condições necessárias para recebimento de recursos do FNAS Art. 30 da LOAS - Cumprimento por parte dos Estados, do Distrito Federal e dos municípios : </a:t>
            </a:r>
          </a:p>
          <a:p>
            <a:pPr marL="342900" indent="-342900" algn="just">
              <a:lnSpc>
                <a:spcPct val="150000"/>
              </a:lnSpc>
              <a:buAutoNum type="alphaLcParenR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a constituição do conselho de assistência social; </a:t>
            </a:r>
          </a:p>
          <a:p>
            <a:pPr algn="just">
              <a:lnSpc>
                <a:spcPct val="150000"/>
              </a:lnSpc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b) a elaboração do plano de assistência social;</a:t>
            </a:r>
          </a:p>
          <a:p>
            <a:pPr algn="just">
              <a:lnSpc>
                <a:spcPct val="150000"/>
              </a:lnSpc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c) a instituição e funcionamento do fundo, com alocação de recursos próprios do tesouro em seu orçamento; </a:t>
            </a:r>
          </a:p>
          <a:p>
            <a:pPr algn="just">
              <a:lnSpc>
                <a:spcPct val="150000"/>
              </a:lnSpc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d) constituir Unidade Orçamentária para cada Fundo de Assistência Social nas respectivas esferas de governo contemplando os recursos destinados às Ações/Serviços de Assistência Social (as parcelas do </a:t>
            </a:r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cofinanciamento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federal, estadual e municipal). </a:t>
            </a:r>
          </a:p>
        </p:txBody>
      </p:sp>
      <p:pic>
        <p:nvPicPr>
          <p:cNvPr id="4" name="Imagem 3" descr="Logo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844" y="6215082"/>
            <a:ext cx="2501779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3193275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Default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4F81BD"/>
          </a:solidFill>
          <a:prstDash val="solid"/>
          <a:bevel/>
        </a:ln>
        <a:effectLst>
          <a:outerShdw blurRad="38100" dist="23000" dir="5400000" rotWithShape="0">
            <a:srgbClr val="000000">
              <a:alpha val="35000"/>
            </a:srgbClr>
          </a:outerShdw>
        </a:effectLst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4F81BD"/>
          </a:solidFill>
          <a:prstDash val="solid"/>
          <a:bevel/>
        </a:ln>
        <a:effectLst>
          <a:outerShdw blurRad="38100" dist="20000" dir="5400000" rotWithShape="0">
            <a:srgbClr val="000000">
              <a:alpha val="38000"/>
            </a:srgbClr>
          </a:outerShdw>
        </a:effectLst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Default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4F81BD"/>
          </a:solidFill>
          <a:prstDash val="solid"/>
          <a:bevel/>
        </a:ln>
        <a:effectLst>
          <a:outerShdw blurRad="38100" dist="23000" dir="5400000" rotWithShape="0">
            <a:srgbClr val="000000">
              <a:alpha val="35000"/>
            </a:srgbClr>
          </a:outerShdw>
        </a:effectLst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4F81BD"/>
          </a:solidFill>
          <a:prstDash val="solid"/>
          <a:bevel/>
        </a:ln>
        <a:effectLst>
          <a:outerShdw blurRad="38100" dist="20000" dir="5400000" rotWithShape="0">
            <a:srgbClr val="000000">
              <a:alpha val="38000"/>
            </a:srgbClr>
          </a:outerShdw>
        </a:effectLst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742</TotalTime>
  <Words>2221</Words>
  <Application>Microsoft Office PowerPoint</Application>
  <PresentationFormat>Apresentação na tela (4:3)</PresentationFormat>
  <Paragraphs>217</Paragraphs>
  <Slides>29</Slides>
  <Notes>0</Notes>
  <HiddenSlides>0</HiddenSlides>
  <MMClips>0</MMClips>
  <ScaleCrop>false</ScaleCrop>
  <HeadingPairs>
    <vt:vector size="8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29</vt:i4>
      </vt:variant>
    </vt:vector>
  </HeadingPairs>
  <TitlesOfParts>
    <vt:vector size="38" baseType="lpstr">
      <vt:lpstr>Arial</vt:lpstr>
      <vt:lpstr>Arial Unicode MS</vt:lpstr>
      <vt:lpstr>Calibri</vt:lpstr>
      <vt:lpstr>Helvetica</vt:lpstr>
      <vt:lpstr>Helvetica Neue</vt:lpstr>
      <vt:lpstr>Tahoma</vt:lpstr>
      <vt:lpstr>Wingdings</vt:lpstr>
      <vt:lpstr>Default</vt:lpstr>
      <vt:lpstr>CorelDRAW</vt:lpstr>
      <vt:lpstr>Apresentação do PowerPoint</vt:lpstr>
      <vt:lpstr>Apresentação do PowerPoint</vt:lpstr>
      <vt:lpstr> </vt:lpstr>
      <vt:lpstr>Apresentação do PowerPoint</vt:lpstr>
      <vt:lpstr>Apresentação do PowerPoint</vt:lpstr>
      <vt:lpstr>Apresentação do PowerPoint</vt:lpstr>
      <vt:lpstr>Apresentação do PowerPoint</vt:lpstr>
      <vt:lpstr>Organização do SUAS </vt:lpstr>
      <vt:lpstr>FINANCIAMENTO</vt:lpstr>
      <vt:lpstr>PRINCIPAIS OBSERVAÇÕES PARA APLICAÇÃO DOS RECURSOS</vt:lpstr>
      <vt:lpstr>PRINCIPAIS ITENS DE DESPESAS QUE PODEM SER REALIZADOS PARA A EXECUÇÃO DOS SERVIÇOS</vt:lpstr>
      <vt:lpstr>PRINCIPAIS ITENS DE DESPESAS QUE PODEM SER REALIZADOS PARA A EXECUÇÃO DOS SERVIÇOS</vt:lpstr>
      <vt:lpstr>VEDAÇÕES</vt:lpstr>
      <vt:lpstr>Gestão do Trabalho - SUAS</vt:lpstr>
      <vt:lpstr>COFINANCIAMENTO ESTADUAL  </vt:lpstr>
      <vt:lpstr>CRITÉRIOS 2009 – Resolução CIB nº 007, de 09 de novembro de 2009 e Resolução CEAS nº 015, de 12 de dezembro de 2009 </vt:lpstr>
      <vt:lpstr>CRITÉRIOS DE EXPANSÃO PARA NOVE MUNICÍPIOS 2013 </vt:lpstr>
      <vt:lpstr>Apresentação do PowerPoint</vt:lpstr>
      <vt:lpstr>Cofinanciamento Estadual da Proteção Social Básica </vt:lpstr>
      <vt:lpstr>Apresentação do PowerPoint</vt:lpstr>
      <vt:lpstr>Expansão da Proteção Social Especial de Média Complexidade</vt:lpstr>
      <vt:lpstr>Expansão da Proteção Social Espacial de Média Complexidade</vt:lpstr>
      <vt:lpstr>Capilaridade da Proteção Social Especial de Média Complexidade em Alagoas, até 2015.</vt:lpstr>
      <vt:lpstr>Expansão da Proteção Social Especial de Média Complexidade 40 municípios contemplados</vt:lpstr>
      <vt:lpstr>Mapa da Proteção Social Especial de Média Complexidade após o processo de expansão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</dc:creator>
  <cp:lastModifiedBy>Aline Rodrigues</cp:lastModifiedBy>
  <cp:revision>83</cp:revision>
  <dcterms:modified xsi:type="dcterms:W3CDTF">2016-06-07T01:44:15Z</dcterms:modified>
</cp:coreProperties>
</file>